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74" r:id="rId4"/>
    <p:sldId id="275" r:id="rId5"/>
    <p:sldId id="268" r:id="rId6"/>
    <p:sldId id="266" r:id="rId7"/>
    <p:sldId id="271" r:id="rId8"/>
    <p:sldId id="272" r:id="rId9"/>
    <p:sldId id="273" r:id="rId10"/>
    <p:sldId id="276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00"/>
    <a:srgbClr val="2F5A78"/>
    <a:srgbClr val="FFA3A3"/>
    <a:srgbClr val="FF7D7D"/>
    <a:srgbClr val="FF5B5B"/>
    <a:srgbClr val="D9D9D9"/>
    <a:srgbClr val="D0CECE"/>
    <a:srgbClr val="FFCFCF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>
        <p:scale>
          <a:sx n="50" d="100"/>
          <a:sy n="50" d="100"/>
        </p:scale>
        <p:origin x="1276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N77728X\Documents\CC%20Transactor%20to%20Revolver%20Model\EDA\ED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4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28635614457572"/>
          <c:y val="9.1719750572130429E-2"/>
          <c:w val="0.8813655726234072"/>
          <c:h val="0.72408097736706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Capture Rate</c:v>
                </c:pt>
              </c:strCache>
            </c:strRef>
          </c:tx>
          <c:spPr>
            <a:solidFill>
              <a:srgbClr val="71001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Sheet2!$B$2:$B$11</c:f>
              <c:numCache>
                <c:formatCode>General</c:formatCode>
                <c:ptCount val="10"/>
                <c:pt idx="0">
                  <c:v>29.75</c:v>
                </c:pt>
                <c:pt idx="1">
                  <c:v>25.36</c:v>
                </c:pt>
                <c:pt idx="2">
                  <c:v>22.27</c:v>
                </c:pt>
                <c:pt idx="3">
                  <c:v>9.17</c:v>
                </c:pt>
                <c:pt idx="4">
                  <c:v>5.93</c:v>
                </c:pt>
                <c:pt idx="5">
                  <c:v>2.84</c:v>
                </c:pt>
                <c:pt idx="6">
                  <c:v>2.59</c:v>
                </c:pt>
                <c:pt idx="7">
                  <c:v>1.1200000000000001</c:v>
                </c:pt>
                <c:pt idx="8">
                  <c:v>0.71</c:v>
                </c:pt>
                <c:pt idx="9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5F-4AD8-9B0F-8B8A426FD3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1216252680"/>
        <c:axId val="1216250712"/>
      </c:barChart>
      <c:catAx>
        <c:axId val="1216252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Decile</a:t>
                </a:r>
              </a:p>
            </c:rich>
          </c:tx>
          <c:layout>
            <c:manualLayout>
              <c:xMode val="edge"/>
              <c:yMode val="edge"/>
              <c:x val="0.48915953473583867"/>
              <c:y val="0.920903359699271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250712"/>
        <c:crosses val="autoZero"/>
        <c:auto val="1"/>
        <c:lblAlgn val="ctr"/>
        <c:lblOffset val="100"/>
        <c:noMultiLvlLbl val="0"/>
      </c:catAx>
      <c:valAx>
        <c:axId val="121625071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Capture Rate (%)</a:t>
                </a:r>
              </a:p>
            </c:rich>
          </c:tx>
          <c:layout>
            <c:manualLayout>
              <c:xMode val="edge"/>
              <c:yMode val="edge"/>
              <c:x val="2.2173509482629545E-2"/>
              <c:y val="0.2959686569426182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252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Sheet1!$A$1:$A$4</cx:f>
        <cx:lvl ptCount="4">
          <cx:pt idx="0">Have Revolving Balance</cx:pt>
          <cx:pt idx="1">No Revolving Balance</cx:pt>
          <cx:pt idx="2">No Transaction</cx:pt>
          <cx:pt idx="3">Close</cx:pt>
        </cx:lvl>
      </cx:strDim>
      <cx:numDim type="size">
        <cx:f>Sheet1!$B$1:$B$4</cx:f>
        <cx:lvl ptCount="4" formatCode="0.00%">
          <cx:pt idx="0">0.33000000000000002</cx:pt>
          <cx:pt idx="1">0.46999999999999997</cx:pt>
          <cx:pt idx="2">0.14999999999999999</cx:pt>
          <cx:pt idx="3">0.050000000000000003</cx:pt>
        </cx:lvl>
      </cx:numDim>
    </cx:data>
  </cx:chartData>
  <cx:chart>
    <cx:plotArea>
      <cx:plotAreaRegion>
        <cx:series layoutId="treemap" uniqueId="{B394CA72-7BCA-44C7-9394-3B03290A57EB}">
          <cx:dataPt idx="0">
            <cx:spPr>
              <a:solidFill>
                <a:srgbClr val="7A0000"/>
              </a:solidFill>
            </cx:spPr>
          </cx:dataPt>
          <cx:dataPt idx="1">
            <cx:spPr>
              <a:solidFill>
                <a:schemeClr val="bg1">
                  <a:lumMod val="75000"/>
                </a:schemeClr>
              </a:solidFill>
            </cx:spPr>
          </cx:dataPt>
          <cx:dataPt idx="2">
            <cx:spPr>
              <a:solidFill>
                <a:schemeClr val="bg2">
                  <a:lumMod val="90000"/>
                </a:schemeClr>
              </a:solidFill>
            </cx:spPr>
          </cx:dataPt>
          <cx:dataPt idx="3">
            <cx:spPr>
              <a:solidFill>
                <a:schemeClr val="accent3">
                  <a:lumMod val="40000"/>
                  <a:lumOff val="60000"/>
                </a:schemeClr>
              </a:solidFill>
            </cx:spPr>
          </cx:dataPt>
          <cx:dataLabels>
            <cx:txPr>
              <a:bodyPr spcFirstLastPara="1" vertOverflow="ellipsis" wrap="square" lIns="0" tIns="0" rIns="0" bIns="0" anchor="ctr" anchorCtr="1">
                <a:spAutoFit/>
              </a:bodyPr>
              <a:lstStyle/>
              <a:p>
                <a:pPr>
                  <a:defRPr sz="1200" b="0"/>
                </a:pPr>
                <a:endParaRPr lang="en-US" sz="1200" b="0"/>
              </a:p>
            </cx:txPr>
            <cx:visibility seriesName="0" categoryName="0" value="0"/>
            <cx:separator>, </cx:separator>
            <cx:dataLabel idx="1">
              <cx:txPr>
                <a:bodyPr spcFirstLastPara="1" vertOverflow="ellipsis" wrap="square" lIns="0" tIns="0" rIns="0" bIns="0" anchor="ctr" anchorCtr="1">
                  <a:spAutoFit/>
                </a:bodyPr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en-US" sz="1800">
                    <a:solidFill>
                      <a:schemeClr val="tx1"/>
                    </a:solidFill>
                  </a:endParaRPr>
                </a:p>
              </cx:txPr>
            </cx:dataLabel>
            <cx:dataLabel idx="2">
              <cx:txPr>
                <a:bodyPr spcFirstLastPara="1" vertOverflow="ellipsis" wrap="square" lIns="0" tIns="0" rIns="0" bIns="0" anchor="ctr" anchorCtr="1">
                  <a:spAutoFit/>
                </a:bodyPr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en-US" sz="1800">
                    <a:solidFill>
                      <a:schemeClr val="tx1"/>
                    </a:solidFill>
                  </a:endParaRPr>
                </a:p>
              </cx:txPr>
            </cx:dataLabel>
            <cx:dataLabel idx="3">
              <cx:txPr>
                <a:bodyPr spcFirstLastPara="1" vertOverflow="ellipsis" wrap="square" lIns="0" tIns="0" rIns="0" bIns="0" anchor="ctr" anchorCtr="1">
                  <a:spAutoFit/>
                </a:bodyPr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en-US" sz="1800">
                    <a:solidFill>
                      <a:schemeClr val="tx1"/>
                    </a:solidFill>
                  </a:endParaRP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0E8A5-6A36-491F-8A58-70313AC5D5EC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A67D2-F043-4195-87A8-87E693174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D51B-8C92-454F-813B-2C8915DCCB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48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Tambah</a:t>
            </a:r>
            <a:r>
              <a:rPr lang="en-US" dirty="0" smtClean="0"/>
              <a:t> Framework </a:t>
            </a:r>
            <a:r>
              <a:rPr lang="en-US" dirty="0" err="1" smtClean="0"/>
              <a:t>Gambaran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6CFC1C-AD94-4CE1-933D-F946C7DC06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927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D51B-8C92-454F-813B-2C8915DCCB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15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D51B-8C92-454F-813B-2C8915DCCB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97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D51B-8C92-454F-813B-2C8915DCCB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81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D51B-8C92-454F-813B-2C8915DCCB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41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D51B-8C92-454F-813B-2C8915DCCB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8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2D51B-8C92-454F-813B-2C8915DCCB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0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Tambah</a:t>
            </a:r>
            <a:r>
              <a:rPr lang="en-US" dirty="0" smtClean="0"/>
              <a:t> Framework </a:t>
            </a:r>
            <a:r>
              <a:rPr lang="en-US" dirty="0" err="1" smtClean="0"/>
              <a:t>Gambaran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6CFC1C-AD94-4CE1-933D-F946C7DC06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79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Tambah</a:t>
            </a:r>
            <a:r>
              <a:rPr lang="en-US" dirty="0" smtClean="0"/>
              <a:t> Framework </a:t>
            </a:r>
            <a:r>
              <a:rPr lang="en-US" dirty="0" err="1" smtClean="0"/>
              <a:t>Gambaran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6CFC1C-AD94-4CE1-933D-F946C7DC06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09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4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65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839" y="177800"/>
            <a:ext cx="11704321" cy="457200"/>
          </a:xfrm>
        </p:spPr>
        <p:txBody>
          <a:bodyPr lIns="0"/>
          <a:lstStyle>
            <a:lvl1pPr>
              <a:defRPr sz="2800">
                <a:solidFill>
                  <a:srgbClr val="DA002A"/>
                </a:solidFill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43838" y="685800"/>
            <a:ext cx="11704321" cy="457200"/>
          </a:xfrm>
        </p:spPr>
        <p:txBody>
          <a:bodyPr lIns="0" anchor="ctr"/>
          <a:lstStyle>
            <a:lvl1pPr marL="0" indent="0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Rajdhani" panose="02000000000000000000" pitchFamily="2" charset="0"/>
                <a:cs typeface="Rajdhani" panose="020000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1826240" y="6492875"/>
            <a:ext cx="365760" cy="365125"/>
          </a:xfrm>
        </p:spPr>
        <p:txBody>
          <a:bodyPr/>
          <a:lstStyle>
            <a:lvl1pPr>
              <a:defRPr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fld id="{F3D6CB26-6991-4AAC-87F6-64AC709C5F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43792-0C55-4139-BAE4-1EBD5203B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3838" y="6556555"/>
            <a:ext cx="289585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1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5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8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9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830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0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73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29C2E-8228-4D0D-8FD3-CC2F0BAA36B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2BAAD-3924-41DC-9979-3F79D9E15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microsoft.com/office/2007/relationships/hdphoto" Target="../media/hdphoto3.wdp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19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9.wdp"/><Relationship Id="rId18" Type="http://schemas.openxmlformats.org/officeDocument/2006/relationships/image" Target="../media/image43.png"/><Relationship Id="rId3" Type="http://schemas.openxmlformats.org/officeDocument/2006/relationships/image" Target="../media/image34.png"/><Relationship Id="rId21" Type="http://schemas.openxmlformats.org/officeDocument/2006/relationships/image" Target="../media/image46.png"/><Relationship Id="rId7" Type="http://schemas.openxmlformats.org/officeDocument/2006/relationships/image" Target="../media/image36.emf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emf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7.wdp"/><Relationship Id="rId11" Type="http://schemas.microsoft.com/office/2007/relationships/hdphoto" Target="../media/hdphoto8.wdp"/><Relationship Id="rId5" Type="http://schemas.openxmlformats.org/officeDocument/2006/relationships/image" Target="../media/image35.png"/><Relationship Id="rId15" Type="http://schemas.microsoft.com/office/2007/relationships/hdphoto" Target="../media/hdphoto10.wdp"/><Relationship Id="rId23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44.png"/><Relationship Id="rId4" Type="http://schemas.microsoft.com/office/2007/relationships/hdphoto" Target="../media/hdphoto6.wdp"/><Relationship Id="rId9" Type="http://schemas.openxmlformats.org/officeDocument/2006/relationships/image" Target="../media/image37.png"/><Relationship Id="rId14" Type="http://schemas.openxmlformats.org/officeDocument/2006/relationships/image" Target="../media/image40.png"/><Relationship Id="rId22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56"/>
          <a:stretch/>
        </p:blipFill>
        <p:spPr>
          <a:xfrm>
            <a:off x="0" y="1"/>
            <a:ext cx="12192000" cy="683895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0" y="1"/>
            <a:ext cx="12192000" cy="68389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54248" y="3824142"/>
            <a:ext cx="3934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7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by </a:t>
            </a:r>
            <a:r>
              <a:rPr lang="en-US" sz="2000" b="1" smtClean="0">
                <a:solidFill>
                  <a:srgbClr val="7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Rayhan Narawangsa</a:t>
            </a:r>
          </a:p>
          <a:p>
            <a:r>
              <a:rPr lang="en-US" sz="2000" smtClean="0">
                <a:solidFill>
                  <a:srgbClr val="7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February 2024</a:t>
            </a:r>
            <a:endParaRPr lang="en-US" sz="1100">
              <a:solidFill>
                <a:srgbClr val="7A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7353300" y="501650"/>
            <a:ext cx="941832" cy="939800"/>
          </a:xfrm>
          <a:prstGeom prst="ellipse">
            <a:avLst/>
          </a:prstGeom>
          <a:solidFill>
            <a:srgbClr val="7A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92800" y="609600"/>
            <a:ext cx="5549900" cy="5270500"/>
            <a:chOff x="5892800" y="609600"/>
            <a:chExt cx="5549900" cy="52705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63" t="5617" r="7396" b="45688"/>
            <a:stretch/>
          </p:blipFill>
          <p:spPr>
            <a:xfrm>
              <a:off x="7353300" y="609600"/>
              <a:ext cx="4089400" cy="396240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44" t="37731" r="31083" b="29494"/>
            <a:stretch/>
          </p:blipFill>
          <p:spPr>
            <a:xfrm>
              <a:off x="5892800" y="3213100"/>
              <a:ext cx="2666999" cy="266700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Oval 14"/>
          <p:cNvSpPr/>
          <p:nvPr/>
        </p:nvSpPr>
        <p:spPr>
          <a:xfrm>
            <a:off x="7690779" y="5136360"/>
            <a:ext cx="941832" cy="939800"/>
          </a:xfrm>
          <a:prstGeom prst="ellipse">
            <a:avLst/>
          </a:prstGeom>
          <a:solidFill>
            <a:srgbClr val="2F5A7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3332" y="2860953"/>
            <a:ext cx="941832" cy="939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4248" y="2648740"/>
            <a:ext cx="5994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7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Credit Card Customer Journey</a:t>
            </a:r>
          </a:p>
          <a:p>
            <a:pPr lvl="1"/>
            <a:r>
              <a:rPr lang="en-US" sz="2000" smtClean="0">
                <a:solidFill>
                  <a:srgbClr val="7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             Demo Case</a:t>
            </a:r>
            <a:endParaRPr lang="en-US" sz="2000">
              <a:solidFill>
                <a:srgbClr val="7A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80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Result: Top Merchant – Based on MCC</a:t>
            </a:r>
            <a:endParaRPr lang="en-US" sz="24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8734" y="612168"/>
            <a:ext cx="112748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+mj-lt"/>
              </a:rPr>
              <a:t>From our modelling, we recommend CIMB </a:t>
            </a:r>
            <a:r>
              <a:rPr lang="en-US" sz="1500" dirty="0" err="1" smtClean="0">
                <a:latin typeface="+mj-lt"/>
              </a:rPr>
              <a:t>Niaga</a:t>
            </a:r>
            <a:r>
              <a:rPr lang="en-US" sz="1500" dirty="0" smtClean="0">
                <a:latin typeface="+mj-lt"/>
              </a:rPr>
              <a:t> to tap into the following merchants:</a:t>
            </a:r>
            <a:endParaRPr lang="en-US" sz="1500" dirty="0">
              <a:latin typeface="+mj-lt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428359" y="1332188"/>
          <a:ext cx="2175234" cy="4638123"/>
        </p:xfrm>
        <a:graphic>
          <a:graphicData uri="http://schemas.openxmlformats.org/drawingml/2006/table">
            <a:tbl>
              <a:tblPr/>
              <a:tblGrid>
                <a:gridCol w="2175234">
                  <a:extLst>
                    <a:ext uri="{9D8B030D-6E8A-4147-A177-3AD203B41FA5}">
                      <a16:colId xmlns:a16="http://schemas.microsoft.com/office/drawing/2014/main" val="763671391"/>
                    </a:ext>
                  </a:extLst>
                </a:gridCol>
              </a:tblGrid>
              <a:tr h="13251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Merchant 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930625"/>
                  </a:ext>
                </a:extLst>
              </a:tr>
              <a:tr h="662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Scoring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51133"/>
                  </a:ext>
                </a:extLst>
              </a:tr>
              <a:tr h="662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Service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322889"/>
                  </a:ext>
                </a:extLst>
              </a:tr>
              <a:tr h="662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of Products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1560909"/>
                  </a:ext>
                </a:extLst>
              </a:tr>
              <a:tr h="662589"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805806"/>
                  </a:ext>
                </a:extLst>
              </a:tr>
              <a:tr h="662589"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Convenient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Place</a:t>
                      </a:r>
                      <a:endParaRPr lang="en-US" sz="12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254135"/>
                  </a:ext>
                </a:extLst>
              </a:tr>
            </a:tbl>
          </a:graphicData>
        </a:graphic>
      </p:graphicFrame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33F9E3-B9BD-4393-8968-A133F60F2808}"/>
              </a:ext>
            </a:extLst>
          </p:cNvPr>
          <p:cNvCxnSpPr>
            <a:cxnSpLocks/>
          </p:cNvCxnSpPr>
          <p:nvPr/>
        </p:nvCxnSpPr>
        <p:spPr>
          <a:xfrm>
            <a:off x="2791326" y="1392931"/>
            <a:ext cx="0" cy="4566373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33F9E3-B9BD-4393-8968-A133F60F2808}"/>
              </a:ext>
            </a:extLst>
          </p:cNvPr>
          <p:cNvCxnSpPr>
            <a:cxnSpLocks/>
          </p:cNvCxnSpPr>
          <p:nvPr/>
        </p:nvCxnSpPr>
        <p:spPr>
          <a:xfrm>
            <a:off x="6725394" y="1332187"/>
            <a:ext cx="0" cy="4627117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240" y="1514408"/>
            <a:ext cx="360067" cy="36006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681" y="1495999"/>
            <a:ext cx="360374" cy="37847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638" y="1495999"/>
            <a:ext cx="417705" cy="41770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462" y="1495999"/>
            <a:ext cx="520898" cy="438403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868901" y="2004468"/>
            <a:ext cx="972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Sushi </a:t>
            </a:r>
          </a:p>
          <a:p>
            <a:pPr algn="ctr"/>
            <a:r>
              <a:rPr lang="en-US" sz="1200" b="1" dirty="0" err="1" smtClean="0">
                <a:latin typeface="+mj-lt"/>
              </a:rPr>
              <a:t>Tei</a:t>
            </a:r>
            <a:endParaRPr lang="en-US" sz="1200" b="1" dirty="0">
              <a:latin typeface="+mj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576657" y="2004468"/>
            <a:ext cx="106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Grand </a:t>
            </a:r>
          </a:p>
          <a:p>
            <a:pPr algn="ctr"/>
            <a:r>
              <a:rPr lang="en-US" sz="1200" b="1" dirty="0" smtClean="0">
                <a:latin typeface="+mj-lt"/>
              </a:rPr>
              <a:t>Cafe</a:t>
            </a:r>
            <a:endParaRPr lang="en-US" sz="1200" b="1" dirty="0">
              <a:latin typeface="+mj-lt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59739" y="2004468"/>
            <a:ext cx="559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+mj-lt"/>
              </a:rPr>
              <a:t>McD</a:t>
            </a:r>
            <a:endParaRPr lang="en-US" sz="1200" b="1" dirty="0"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164350" y="2004468"/>
            <a:ext cx="626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+mj-lt"/>
              </a:rPr>
              <a:t>Kayu</a:t>
            </a:r>
            <a:r>
              <a:rPr lang="en-US" sz="1200" b="1" dirty="0" smtClean="0">
                <a:latin typeface="+mj-lt"/>
              </a:rPr>
              <a:t> </a:t>
            </a:r>
            <a:r>
              <a:rPr lang="en-US" sz="1200" b="1" dirty="0" err="1" smtClean="0">
                <a:latin typeface="+mj-lt"/>
              </a:rPr>
              <a:t>Manis</a:t>
            </a:r>
            <a:endParaRPr lang="en-US" sz="1200" b="1" dirty="0">
              <a:latin typeface="+mj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774306" y="2004468"/>
            <a:ext cx="85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+mj-lt"/>
              </a:rPr>
              <a:t>Shabu</a:t>
            </a:r>
            <a:r>
              <a:rPr lang="en-US" sz="1200" b="1" dirty="0" smtClean="0">
                <a:latin typeface="+mj-lt"/>
              </a:rPr>
              <a:t> – </a:t>
            </a:r>
            <a:r>
              <a:rPr lang="en-US" sz="1200" b="1" dirty="0" err="1" smtClean="0">
                <a:latin typeface="+mj-lt"/>
              </a:rPr>
              <a:t>Shabu</a:t>
            </a:r>
            <a:r>
              <a:rPr lang="en-US" sz="1200" b="1" dirty="0" smtClean="0">
                <a:latin typeface="+mj-lt"/>
              </a:rPr>
              <a:t> Le-Ta-Su</a:t>
            </a:r>
            <a:endParaRPr lang="en-US" sz="1200" b="1" dirty="0">
              <a:latin typeface="+mj-lt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8831" r="4272" b="1100"/>
          <a:stretch/>
        </p:blipFill>
        <p:spPr>
          <a:xfrm>
            <a:off x="5241589" y="1480941"/>
            <a:ext cx="472369" cy="468518"/>
          </a:xfrm>
          <a:prstGeom prst="ellipse">
            <a:avLst/>
          </a:prstGeom>
        </p:spPr>
      </p:pic>
      <p:sp>
        <p:nvSpPr>
          <p:cNvPr id="70" name="Rounded Rectangle 69"/>
          <p:cNvSpPr/>
          <p:nvPr/>
        </p:nvSpPr>
        <p:spPr>
          <a:xfrm>
            <a:off x="2825826" y="935680"/>
            <a:ext cx="3728977" cy="30574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868742" y="2004468"/>
            <a:ext cx="972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League</a:t>
            </a:r>
            <a:endParaRPr lang="en-US" sz="1200" b="1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32977" y="2004468"/>
            <a:ext cx="106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Polo</a:t>
            </a:r>
            <a:endParaRPr lang="en-US" sz="1200" b="1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387025" y="2004468"/>
            <a:ext cx="704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+mj-lt"/>
              </a:rPr>
              <a:t>Uniqlo</a:t>
            </a:r>
            <a:endParaRPr lang="en-US" sz="1200" b="1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947615" y="1999735"/>
            <a:ext cx="102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+mj-lt"/>
              </a:rPr>
              <a:t>The Executive</a:t>
            </a:r>
            <a:endParaRPr lang="en-US" sz="1200" b="1" dirty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833565" y="1999245"/>
            <a:ext cx="853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+mj-lt"/>
              </a:rPr>
              <a:t>Matahari</a:t>
            </a:r>
            <a:endParaRPr lang="en-US" sz="1200" b="1" dirty="0">
              <a:latin typeface="+mj-lt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825667" y="935333"/>
            <a:ext cx="3728977" cy="30574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Clothing Store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2772" y="1392931"/>
            <a:ext cx="803404" cy="60301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5045" y="1449065"/>
            <a:ext cx="488570" cy="49075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9252" y="1343374"/>
            <a:ext cx="626402" cy="62640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3565" y="1603835"/>
            <a:ext cx="721079" cy="13379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4091" y="1494081"/>
            <a:ext cx="396938" cy="440321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3167240" y="3470153"/>
            <a:ext cx="340252" cy="35118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3167240" y="4132247"/>
            <a:ext cx="340252" cy="35118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3167240" y="5448631"/>
            <a:ext cx="340252" cy="35118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3891420" y="4132247"/>
            <a:ext cx="340252" cy="35118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3891420" y="5448631"/>
            <a:ext cx="340252" cy="35118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4578237" y="5448631"/>
            <a:ext cx="340252" cy="35118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5307647" y="4132247"/>
            <a:ext cx="340252" cy="351184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6036074" y="4138215"/>
            <a:ext cx="340252" cy="35118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7937371" y="4130229"/>
            <a:ext cx="340252" cy="35118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7213039" y="4130229"/>
            <a:ext cx="340252" cy="351184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7213039" y="5448631"/>
            <a:ext cx="340252" cy="35118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8607363" y="4130229"/>
            <a:ext cx="340252" cy="35118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9292327" y="4130229"/>
            <a:ext cx="340252" cy="351184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 rotWithShape="1">
          <a:blip r:embed="rId13">
            <a:extLst/>
          </a:blip>
          <a:srcRect l="15482" t="22939" r="53642" b="23948"/>
          <a:stretch/>
        </p:blipFill>
        <p:spPr>
          <a:xfrm>
            <a:off x="10089964" y="4799865"/>
            <a:ext cx="340252" cy="35118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74314" y="6013915"/>
            <a:ext cx="1072655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i="1" u="sng" dirty="0" smtClean="0">
                <a:latin typeface="+mj-lt"/>
              </a:rPr>
              <a:t>Key Highlight:</a:t>
            </a:r>
            <a:r>
              <a:rPr lang="en-US" sz="1400" dirty="0" smtClean="0">
                <a:latin typeface="+mj-lt"/>
              </a:rPr>
              <a:t>	Across </a:t>
            </a:r>
            <a:r>
              <a:rPr lang="en-US" sz="1400" b="1" i="1" dirty="0" smtClean="0">
                <a:latin typeface="+mj-lt"/>
              </a:rPr>
              <a:t>Restaurant</a:t>
            </a:r>
            <a:r>
              <a:rPr lang="en-US" sz="1400" dirty="0" smtClean="0">
                <a:latin typeface="+mj-lt"/>
              </a:rPr>
              <a:t> and </a:t>
            </a:r>
            <a:r>
              <a:rPr lang="en-US" sz="1400" b="1" i="1" dirty="0" smtClean="0">
                <a:latin typeface="+mj-lt"/>
              </a:rPr>
              <a:t>Clothing Store </a:t>
            </a:r>
            <a:r>
              <a:rPr lang="en-US" sz="1400" dirty="0" smtClean="0">
                <a:latin typeface="+mj-lt"/>
              </a:rPr>
              <a:t>MCC, the main driver is </a:t>
            </a:r>
            <a:r>
              <a:rPr lang="en-US" sz="1400" b="1" i="1" dirty="0" smtClean="0">
                <a:latin typeface="+mj-lt"/>
              </a:rPr>
              <a:t>Quality of Products.</a:t>
            </a:r>
          </a:p>
          <a:p>
            <a:r>
              <a:rPr lang="en-US" sz="1400" b="1" i="1" dirty="0">
                <a:latin typeface="+mj-lt"/>
              </a:rPr>
              <a:t>	</a:t>
            </a:r>
            <a:r>
              <a:rPr lang="en-US" sz="1400" b="1" i="1" dirty="0" smtClean="0">
                <a:latin typeface="+mj-lt"/>
              </a:rPr>
              <a:t>	</a:t>
            </a:r>
            <a:r>
              <a:rPr lang="en-US" sz="1400" dirty="0">
                <a:latin typeface="+mj-lt"/>
              </a:rPr>
              <a:t>F</a:t>
            </a:r>
            <a:r>
              <a:rPr lang="en-US" sz="1400" dirty="0" smtClean="0">
                <a:latin typeface="+mj-lt"/>
              </a:rPr>
              <a:t>or </a:t>
            </a:r>
            <a:r>
              <a:rPr lang="en-US" sz="1400" b="1" i="1" dirty="0" smtClean="0">
                <a:latin typeface="+mj-lt"/>
              </a:rPr>
              <a:t>Restaurant</a:t>
            </a:r>
            <a:r>
              <a:rPr lang="en-US" sz="1400" dirty="0" smtClean="0">
                <a:latin typeface="+mj-lt"/>
              </a:rPr>
              <a:t>, merchant with 1 driver have tendency to have </a:t>
            </a:r>
            <a:r>
              <a:rPr lang="en-US" sz="1400" b="1" i="1" dirty="0" smtClean="0">
                <a:latin typeface="+mj-lt"/>
              </a:rPr>
              <a:t>inconsistent positive sentiment </a:t>
            </a:r>
            <a:r>
              <a:rPr lang="en-US" sz="1400" dirty="0" smtClean="0">
                <a:latin typeface="+mj-lt"/>
              </a:rPr>
              <a:t>value</a:t>
            </a:r>
            <a:endParaRPr lang="en-US" sz="14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31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Overview – Background, Proposed Solution &amp; Potential Benefits </a:t>
            </a:r>
            <a:endParaRPr lang="en-US" sz="24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9FE2AD20-4E01-493E-B0C5-CC49C1CCF5FB}"/>
              </a:ext>
            </a:extLst>
          </p:cNvPr>
          <p:cNvCxnSpPr>
            <a:cxnSpLocks/>
          </p:cNvCxnSpPr>
          <p:nvPr/>
        </p:nvCxnSpPr>
        <p:spPr>
          <a:xfrm>
            <a:off x="1692102" y="4272426"/>
            <a:ext cx="10296000" cy="0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433F9E3-B9BD-4393-8968-A133F60F2808}"/>
              </a:ext>
            </a:extLst>
          </p:cNvPr>
          <p:cNvCxnSpPr>
            <a:cxnSpLocks/>
          </p:cNvCxnSpPr>
          <p:nvPr/>
        </p:nvCxnSpPr>
        <p:spPr>
          <a:xfrm>
            <a:off x="1669721" y="846337"/>
            <a:ext cx="0" cy="1328755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1095B568-BC75-45C8-97C6-3CE18A3BA8D6}"/>
              </a:ext>
            </a:extLst>
          </p:cNvPr>
          <p:cNvSpPr txBox="1"/>
          <p:nvPr/>
        </p:nvSpPr>
        <p:spPr>
          <a:xfrm>
            <a:off x="142676" y="846337"/>
            <a:ext cx="1425763" cy="1328755"/>
          </a:xfrm>
          <a:prstGeom prst="rect">
            <a:avLst/>
          </a:prstGeom>
          <a:solidFill>
            <a:srgbClr val="C00000"/>
          </a:solidFill>
          <a:ln w="9525" cap="rnd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095B568-BC75-45C8-97C6-3CE18A3BA8D6}"/>
              </a:ext>
            </a:extLst>
          </p:cNvPr>
          <p:cNvSpPr txBox="1"/>
          <p:nvPr/>
        </p:nvSpPr>
        <p:spPr>
          <a:xfrm>
            <a:off x="134408" y="3165846"/>
            <a:ext cx="1425763" cy="1042023"/>
          </a:xfrm>
          <a:prstGeom prst="rect">
            <a:avLst/>
          </a:prstGeom>
          <a:solidFill>
            <a:srgbClr val="C00000"/>
          </a:solidFill>
          <a:ln w="9525" cap="rnd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Proposed Solution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FE2AD20-4E01-493E-B0C5-CC49C1CCF5FB}"/>
              </a:ext>
            </a:extLst>
          </p:cNvPr>
          <p:cNvCxnSpPr>
            <a:cxnSpLocks/>
          </p:cNvCxnSpPr>
          <p:nvPr/>
        </p:nvCxnSpPr>
        <p:spPr>
          <a:xfrm>
            <a:off x="1692102" y="3012769"/>
            <a:ext cx="10296000" cy="0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1095B568-BC75-45C8-97C6-3CE18A3BA8D6}"/>
              </a:ext>
            </a:extLst>
          </p:cNvPr>
          <p:cNvSpPr txBox="1"/>
          <p:nvPr/>
        </p:nvSpPr>
        <p:spPr>
          <a:xfrm>
            <a:off x="135021" y="4596687"/>
            <a:ext cx="1425763" cy="937545"/>
          </a:xfrm>
          <a:prstGeom prst="rect">
            <a:avLst/>
          </a:prstGeom>
          <a:solidFill>
            <a:srgbClr val="C00000"/>
          </a:solidFill>
          <a:ln w="9525" cap="rnd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Objective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FE2AD20-4E01-493E-B0C5-CC49C1CCF5FB}"/>
              </a:ext>
            </a:extLst>
          </p:cNvPr>
          <p:cNvCxnSpPr>
            <a:cxnSpLocks/>
          </p:cNvCxnSpPr>
          <p:nvPr/>
        </p:nvCxnSpPr>
        <p:spPr>
          <a:xfrm>
            <a:off x="1669721" y="5682234"/>
            <a:ext cx="10296000" cy="0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095B568-BC75-45C8-97C6-3CE18A3BA8D6}"/>
              </a:ext>
            </a:extLst>
          </p:cNvPr>
          <p:cNvSpPr txBox="1"/>
          <p:nvPr/>
        </p:nvSpPr>
        <p:spPr>
          <a:xfrm>
            <a:off x="134409" y="5755866"/>
            <a:ext cx="1425763" cy="937545"/>
          </a:xfrm>
          <a:prstGeom prst="rect">
            <a:avLst/>
          </a:prstGeom>
          <a:solidFill>
            <a:srgbClr val="C00000"/>
          </a:solidFill>
          <a:ln w="9525" cap="rnd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Potential Benefit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132" y="5077587"/>
            <a:ext cx="582848" cy="58284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588" y="5064627"/>
            <a:ext cx="537028" cy="537028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2267625" y="4290157"/>
            <a:ext cx="279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  <a:cs typeface="Arial" panose="020B0604020202020204" pitchFamily="34" charset="0"/>
              </a:rPr>
              <a:t>Enhance CIMB Niaga’s </a:t>
            </a:r>
            <a:r>
              <a:rPr lang="en-US" sz="1400" b="1" i="1" dirty="0" smtClean="0">
                <a:latin typeface="+mj-lt"/>
                <a:cs typeface="Arial" panose="020B0604020202020204" pitchFamily="34" charset="0"/>
              </a:rPr>
              <a:t>ability to identify potential merchants</a:t>
            </a:r>
            <a:endParaRPr lang="en-US" sz="1400" b="1" i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5436163" y="4288841"/>
            <a:ext cx="2779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latin typeface="+mj-lt"/>
                <a:cs typeface="Arial" panose="020B0604020202020204" pitchFamily="34" charset="0"/>
              </a:rPr>
              <a:t>Increase Profitability </a:t>
            </a:r>
            <a:r>
              <a:rPr lang="en-US" sz="1400" dirty="0" smtClean="0">
                <a:latin typeface="+mj-lt"/>
                <a:cs typeface="Arial" panose="020B0604020202020204" pitchFamily="34" charset="0"/>
              </a:rPr>
              <a:t>through credit-card and merchant partnership campaigns  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433F9E3-B9BD-4393-8968-A133F60F2808}"/>
              </a:ext>
            </a:extLst>
          </p:cNvPr>
          <p:cNvCxnSpPr>
            <a:cxnSpLocks/>
          </p:cNvCxnSpPr>
          <p:nvPr/>
        </p:nvCxnSpPr>
        <p:spPr>
          <a:xfrm>
            <a:off x="1659403" y="4642032"/>
            <a:ext cx="2664" cy="930436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9433F9E3-B9BD-4393-8968-A133F60F2808}"/>
              </a:ext>
            </a:extLst>
          </p:cNvPr>
          <p:cNvCxnSpPr>
            <a:cxnSpLocks/>
          </p:cNvCxnSpPr>
          <p:nvPr/>
        </p:nvCxnSpPr>
        <p:spPr>
          <a:xfrm>
            <a:off x="1662067" y="5762975"/>
            <a:ext cx="2664" cy="930436"/>
          </a:xfrm>
          <a:prstGeom prst="line">
            <a:avLst/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2371207" y="5687436"/>
            <a:ext cx="2097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latin typeface="+mj-lt"/>
                <a:cs typeface="Arial" panose="020B0604020202020204" pitchFamily="34" charset="0"/>
              </a:rPr>
              <a:t>Revenue Uplift </a:t>
            </a:r>
            <a:r>
              <a:rPr lang="en-US" sz="1400" dirty="0" smtClean="0">
                <a:latin typeface="+mj-lt"/>
                <a:cs typeface="Arial" panose="020B0604020202020204" pitchFamily="34" charset="0"/>
              </a:rPr>
              <a:t>from CC Transaction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8805041" y="5701418"/>
            <a:ext cx="3215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latin typeface="+mj-lt"/>
                <a:cs typeface="Arial" panose="020B0604020202020204" pitchFamily="34" charset="0"/>
              </a:rPr>
              <a:t>Reducing Campaign Cost </a:t>
            </a:r>
            <a:r>
              <a:rPr lang="en-US" sz="1400" dirty="0" smtClean="0">
                <a:latin typeface="+mj-lt"/>
                <a:cs typeface="Arial" panose="020B0604020202020204" pitchFamily="34" charset="0"/>
              </a:rPr>
              <a:t>as a result of better targeting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86" name="Picture 1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74" y="6197454"/>
            <a:ext cx="550725" cy="550725"/>
          </a:xfrm>
          <a:prstGeom prst="rect">
            <a:avLst/>
          </a:prstGeom>
        </p:spPr>
      </p:pic>
      <p:pic>
        <p:nvPicPr>
          <p:cNvPr id="187" name="Picture 8" descr="Free vector handshake desig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911" b="89936" l="9904" r="905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850" y="6063571"/>
            <a:ext cx="684608" cy="68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9" name="Group 188"/>
          <p:cNvGrpSpPr/>
          <p:nvPr/>
        </p:nvGrpSpPr>
        <p:grpSpPr>
          <a:xfrm>
            <a:off x="9468035" y="680926"/>
            <a:ext cx="2601317" cy="1346061"/>
            <a:chOff x="8347843" y="1167484"/>
            <a:chExt cx="3419283" cy="1676657"/>
          </a:xfrm>
        </p:grpSpPr>
        <p:sp>
          <p:nvSpPr>
            <p:cNvPr id="190" name="Rounded Rectangle 189"/>
            <p:cNvSpPr/>
            <p:nvPr/>
          </p:nvSpPr>
          <p:spPr>
            <a:xfrm>
              <a:off x="8347843" y="1167484"/>
              <a:ext cx="3419283" cy="1676657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8485867" y="1330313"/>
              <a:ext cx="3130329" cy="1402418"/>
              <a:chOff x="8485867" y="1330313"/>
              <a:chExt cx="3130329" cy="1402418"/>
            </a:xfrm>
          </p:grpSpPr>
          <p:pic>
            <p:nvPicPr>
              <p:cNvPr id="192" name="Picture 191"/>
              <p:cNvPicPr>
                <a:picLocks noChangeAspect="1"/>
              </p:cNvPicPr>
              <p:nvPr/>
            </p:nvPicPr>
            <p:blipFill rotWithShape="1">
              <a:blip r:embed="rId8"/>
              <a:srcRect l="65833" t="23950" r="7153" b="31605"/>
              <a:stretch/>
            </p:blipFill>
            <p:spPr>
              <a:xfrm>
                <a:off x="8485867" y="1330313"/>
                <a:ext cx="1507972" cy="1395553"/>
              </a:xfrm>
              <a:prstGeom prst="rect">
                <a:avLst/>
              </a:prstGeom>
            </p:spPr>
          </p:pic>
          <p:pic>
            <p:nvPicPr>
              <p:cNvPr id="193" name="Picture 192"/>
              <p:cNvPicPr>
                <a:picLocks noChangeAspect="1"/>
              </p:cNvPicPr>
              <p:nvPr/>
            </p:nvPicPr>
            <p:blipFill rotWithShape="1">
              <a:blip r:embed="rId9"/>
              <a:srcRect l="65390" t="37092" r="7907" b="18463"/>
              <a:stretch/>
            </p:blipFill>
            <p:spPr>
              <a:xfrm>
                <a:off x="10118294" y="1330313"/>
                <a:ext cx="1497902" cy="1402418"/>
              </a:xfrm>
              <a:prstGeom prst="rect">
                <a:avLst/>
              </a:prstGeom>
            </p:spPr>
          </p:pic>
        </p:grpSp>
      </p:grpSp>
      <p:sp>
        <p:nvSpPr>
          <p:cNvPr id="207" name="TextBox 206"/>
          <p:cNvSpPr txBox="1"/>
          <p:nvPr/>
        </p:nvSpPr>
        <p:spPr>
          <a:xfrm>
            <a:off x="1646265" y="2010758"/>
            <a:ext cx="1744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  <a:cs typeface="Arial" panose="020B0604020202020204" pitchFamily="34" charset="0"/>
              </a:rPr>
              <a:t>Merchant Code Category </a:t>
            </a:r>
            <a:r>
              <a:rPr lang="en-US" sz="1200" b="1" i="1" dirty="0" smtClean="0">
                <a:latin typeface="+mj-lt"/>
                <a:cs typeface="Arial" panose="020B0604020202020204" pitchFamily="34" charset="0"/>
              </a:rPr>
              <a:t>(MCC) Analysis </a:t>
            </a:r>
            <a:r>
              <a:rPr lang="en-US" sz="1200" dirty="0" smtClean="0">
                <a:latin typeface="+mj-lt"/>
                <a:cs typeface="Arial" panose="020B0604020202020204" pitchFamily="34" charset="0"/>
              </a:rPr>
              <a:t>provides an overview of Customer CC Spending Behavior</a:t>
            </a:r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3324788" y="2195423"/>
            <a:ext cx="2143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smtClean="0">
                <a:latin typeface="+mj-lt"/>
                <a:cs typeface="Arial" panose="020B0604020202020204" pitchFamily="34" charset="0"/>
              </a:rPr>
              <a:t>Targeted</a:t>
            </a:r>
            <a:r>
              <a:rPr lang="en-US" sz="1200" dirty="0" smtClean="0">
                <a:latin typeface="+mj-lt"/>
                <a:cs typeface="Arial" panose="020B0604020202020204" pitchFamily="34" charset="0"/>
              </a:rPr>
              <a:t> campaigns &amp; </a:t>
            </a:r>
            <a:r>
              <a:rPr lang="en-US" sz="1200" b="1" i="1" dirty="0" smtClean="0">
                <a:latin typeface="+mj-lt"/>
                <a:cs typeface="Arial" panose="020B0604020202020204" pitchFamily="34" charset="0"/>
              </a:rPr>
              <a:t>Identify merchants</a:t>
            </a:r>
            <a:r>
              <a:rPr lang="en-US" sz="1200" dirty="0" smtClean="0">
                <a:latin typeface="+mj-lt"/>
                <a:cs typeface="Arial" panose="020B0604020202020204" pitchFamily="34" charset="0"/>
              </a:rPr>
              <a:t> for partnership </a:t>
            </a:r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361302" y="2188612"/>
            <a:ext cx="1970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CIMB Niaga 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only use Internal data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for Analysis  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7426241" y="2099744"/>
            <a:ext cx="1762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Can we 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leverage External Data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better identify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which merchant to approach? 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3966067" y="897579"/>
            <a:ext cx="914424" cy="915117"/>
            <a:chOff x="3861463" y="1384132"/>
            <a:chExt cx="914424" cy="915117"/>
          </a:xfrm>
        </p:grpSpPr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0799B4E-FF78-4C96-9D70-F327E0FFCB45}"/>
                </a:ext>
              </a:extLst>
            </p:cNvPr>
            <p:cNvSpPr/>
            <p:nvPr/>
          </p:nvSpPr>
          <p:spPr>
            <a:xfrm>
              <a:off x="3861463" y="1384132"/>
              <a:ext cx="914424" cy="915117"/>
            </a:xfrm>
            <a:prstGeom prst="ellipse">
              <a:avLst/>
            </a:prstGeom>
            <a:solidFill>
              <a:srgbClr val="FFFFFF"/>
            </a:solidFill>
            <a:ln w="44450" cap="rnd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90000"/>
                </a:lnSpc>
              </a:pPr>
              <a:endParaRPr lang="en-US" sz="1200" kern="0" dirty="0">
                <a:solidFill>
                  <a:schemeClr val="tx1"/>
                </a:solidFill>
              </a:endParaRPr>
            </a:p>
          </p:txBody>
        </p:sp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368" b="97268" l="3355" r="94569">
                          <a14:foregroundMark x1="31310" y1="20036" x2="37540" y2="23133"/>
                          <a14:foregroundMark x1="26997" y1="21494" x2="21725" y2="23315"/>
                          <a14:foregroundMark x1="21086" y1="30237" x2="26198" y2="373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75004" y="1515364"/>
              <a:ext cx="703602" cy="617057"/>
            </a:xfrm>
            <a:prstGeom prst="round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5900625" y="889182"/>
            <a:ext cx="2688595" cy="932895"/>
            <a:chOff x="5850983" y="1445882"/>
            <a:chExt cx="2688595" cy="932895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0799B4E-FF78-4C96-9D70-F327E0FFCB45}"/>
                </a:ext>
              </a:extLst>
            </p:cNvPr>
            <p:cNvSpPr/>
            <p:nvPr/>
          </p:nvSpPr>
          <p:spPr>
            <a:xfrm>
              <a:off x="7650522" y="1445882"/>
              <a:ext cx="889056" cy="932895"/>
            </a:xfrm>
            <a:prstGeom prst="ellipse">
              <a:avLst/>
            </a:prstGeom>
            <a:solidFill>
              <a:srgbClr val="FFFFFF"/>
            </a:solidFill>
            <a:ln w="44450" cap="rnd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90000"/>
                </a:lnSpc>
              </a:pPr>
              <a:endParaRPr lang="en-US" sz="1200" kern="0" dirty="0">
                <a:solidFill>
                  <a:schemeClr val="tx1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850983" y="1445882"/>
              <a:ext cx="914424" cy="929661"/>
              <a:chOff x="5850983" y="1445882"/>
              <a:chExt cx="914424" cy="929661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00799B4E-FF78-4C96-9D70-F327E0FFCB45}"/>
                  </a:ext>
                </a:extLst>
              </p:cNvPr>
              <p:cNvSpPr/>
              <p:nvPr/>
            </p:nvSpPr>
            <p:spPr>
              <a:xfrm>
                <a:off x="5850983" y="1445882"/>
                <a:ext cx="914424" cy="929661"/>
              </a:xfrm>
              <a:prstGeom prst="ellipse">
                <a:avLst/>
              </a:prstGeom>
              <a:solidFill>
                <a:srgbClr val="FFFFFF"/>
              </a:solidFill>
              <a:ln w="44450" cap="rnd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endParaRPr lang="en-US" sz="1200" kern="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25" name="Picture 22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4970" y="1668369"/>
                <a:ext cx="346667" cy="414388"/>
              </a:xfrm>
              <a:prstGeom prst="rect">
                <a:avLst/>
              </a:prstGeom>
            </p:spPr>
          </p:pic>
          <p:pic>
            <p:nvPicPr>
              <p:cNvPr id="226" name="Picture 22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21637" y="1754226"/>
                <a:ext cx="313871" cy="313871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7828179" y="1625798"/>
              <a:ext cx="548064" cy="616156"/>
              <a:chOff x="7870956" y="1679562"/>
              <a:chExt cx="485102" cy="448982"/>
            </a:xfrm>
          </p:grpSpPr>
          <p:pic>
            <p:nvPicPr>
              <p:cNvPr id="227" name="Picture 2" descr="What Happened to My School's Google Reviews?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0956" y="1679562"/>
                <a:ext cx="457355" cy="2286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8" name="Picture 4" descr="Twitter - Aplikasi di Google Play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0893" y="1936275"/>
                <a:ext cx="192269" cy="1922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9" name="Picture 6" descr="Instagram - Wikipedio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70032" y="1942673"/>
                <a:ext cx="186026" cy="1858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1" name="Group 50"/>
          <p:cNvGrpSpPr/>
          <p:nvPr/>
        </p:nvGrpSpPr>
        <p:grpSpPr>
          <a:xfrm>
            <a:off x="2020023" y="900799"/>
            <a:ext cx="914424" cy="893480"/>
            <a:chOff x="1983094" y="1361336"/>
            <a:chExt cx="914424" cy="893480"/>
          </a:xfrm>
        </p:grpSpPr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00799B4E-FF78-4C96-9D70-F327E0FFCB45}"/>
                </a:ext>
              </a:extLst>
            </p:cNvPr>
            <p:cNvSpPr/>
            <p:nvPr/>
          </p:nvSpPr>
          <p:spPr>
            <a:xfrm>
              <a:off x="1983094" y="1361336"/>
              <a:ext cx="914424" cy="893480"/>
            </a:xfrm>
            <a:prstGeom prst="ellipse">
              <a:avLst/>
            </a:prstGeom>
            <a:solidFill>
              <a:srgbClr val="FFFFFF"/>
            </a:solidFill>
            <a:ln w="44450" cap="rnd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90000"/>
                </a:lnSpc>
              </a:pPr>
              <a:endParaRPr lang="en-US" sz="1200" kern="0" dirty="0">
                <a:solidFill>
                  <a:schemeClr val="tx1"/>
                </a:solidFill>
              </a:endParaRPr>
            </a:p>
          </p:txBody>
        </p:sp>
        <p:pic>
          <p:nvPicPr>
            <p:cNvPr id="230" name="Picture 229"/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6852" b="81667" l="16927" r="37917"/>
                      </a14:imgEffect>
                    </a14:imgLayer>
                  </a14:imgProps>
                </a:ext>
              </a:extLst>
            </a:blip>
            <a:srcRect l="17411" t="42009" r="62376" b="18464"/>
            <a:stretch/>
          </p:blipFill>
          <p:spPr>
            <a:xfrm>
              <a:off x="2145547" y="1465384"/>
              <a:ext cx="541395" cy="595535"/>
            </a:xfrm>
            <a:prstGeom prst="rect">
              <a:avLst/>
            </a:prstGeom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093" b="90000" l="10000" r="90000">
                        <a14:foregroundMark x1="60300" y1="18241" x2="59100" y2="15926"/>
                        <a14:foregroundMark x1="70800" y1="22222" x2="74400" y2="19907"/>
                        <a14:foregroundMark x1="75300" y1="32130" x2="79900" y2="32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522" y="6145310"/>
            <a:ext cx="606492" cy="655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04274" y="2294010"/>
            <a:ext cx="2548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However, </a:t>
            </a:r>
            <a:r>
              <a:rPr lang="en-US" sz="1200" b="1" i="1" dirty="0" smtClean="0">
                <a:latin typeface="+mj-lt"/>
              </a:rPr>
              <a:t>scoring</a:t>
            </a:r>
            <a:r>
              <a:rPr lang="en-US" sz="1200" dirty="0" smtClean="0">
                <a:latin typeface="+mj-lt"/>
              </a:rPr>
              <a:t> from </a:t>
            </a:r>
            <a:r>
              <a:rPr lang="en-US" sz="1200" b="1" i="1" dirty="0" smtClean="0">
                <a:latin typeface="+mj-lt"/>
              </a:rPr>
              <a:t>external data </a:t>
            </a:r>
            <a:r>
              <a:rPr lang="en-US" sz="1200" dirty="0" smtClean="0">
                <a:latin typeface="+mj-lt"/>
              </a:rPr>
              <a:t>might </a:t>
            </a:r>
            <a:r>
              <a:rPr lang="en-US" sz="1200" b="1" i="1" dirty="0" smtClean="0">
                <a:latin typeface="+mj-lt"/>
              </a:rPr>
              <a:t>not</a:t>
            </a:r>
            <a:r>
              <a:rPr lang="en-US" sz="1200" dirty="0" smtClean="0">
                <a:latin typeface="+mj-lt"/>
              </a:rPr>
              <a:t> be </a:t>
            </a:r>
            <a:r>
              <a:rPr lang="en-US" sz="1200" b="1" i="1" dirty="0" smtClean="0">
                <a:latin typeface="+mj-lt"/>
              </a:rPr>
              <a:t>reliable</a:t>
            </a:r>
            <a:endParaRPr lang="en-US" sz="1200" b="1" i="1" dirty="0">
              <a:latin typeface="+mj-lt"/>
            </a:endParaRPr>
          </a:p>
        </p:txBody>
      </p:sp>
      <p:cxnSp>
        <p:nvCxnSpPr>
          <p:cNvPr id="11" name="Straight Arrow Connector 10"/>
          <p:cNvCxnSpPr>
            <a:stCxn id="222" idx="6"/>
            <a:endCxn id="223" idx="2"/>
          </p:cNvCxnSpPr>
          <p:nvPr/>
        </p:nvCxnSpPr>
        <p:spPr>
          <a:xfrm>
            <a:off x="6815049" y="1354013"/>
            <a:ext cx="885115" cy="1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23" idx="6"/>
            <a:endCxn id="190" idx="1"/>
          </p:cNvCxnSpPr>
          <p:nvPr/>
        </p:nvCxnSpPr>
        <p:spPr>
          <a:xfrm flipV="1">
            <a:off x="8589220" y="1353957"/>
            <a:ext cx="878815" cy="1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283487" y="2069569"/>
            <a:ext cx="32116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1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*Give 4 </a:t>
            </a:r>
            <a:r>
              <a:rPr lang="en-US" sz="1100" b="1" i="1" dirty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out of 5 Stars but negative review</a:t>
            </a:r>
          </a:p>
        </p:txBody>
      </p:sp>
      <p:cxnSp>
        <p:nvCxnSpPr>
          <p:cNvPr id="54" name="Straight Arrow Connector 53"/>
          <p:cNvCxnSpPr>
            <a:stCxn id="203" idx="6"/>
            <a:endCxn id="221" idx="2"/>
          </p:cNvCxnSpPr>
          <p:nvPr/>
        </p:nvCxnSpPr>
        <p:spPr>
          <a:xfrm>
            <a:off x="2934447" y="1347539"/>
            <a:ext cx="1031620" cy="7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21" idx="6"/>
            <a:endCxn id="222" idx="2"/>
          </p:cNvCxnSpPr>
          <p:nvPr/>
        </p:nvCxnSpPr>
        <p:spPr>
          <a:xfrm flipV="1">
            <a:off x="4880491" y="1354013"/>
            <a:ext cx="1020134" cy="1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1905365" y="3138591"/>
            <a:ext cx="366591" cy="3608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1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67625" y="3194230"/>
            <a:ext cx="2604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Sentiment Analysis</a:t>
            </a:r>
            <a:endParaRPr lang="en-US" sz="1400" b="1" dirty="0">
              <a:latin typeface="+mj-l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67625" y="3485666"/>
            <a:ext cx="23638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predict potential merchants that will have positive sentiments in the future</a:t>
            </a:r>
          </a:p>
        </p:txBody>
      </p:sp>
      <p:sp>
        <p:nvSpPr>
          <p:cNvPr id="107" name="Oval 106"/>
          <p:cNvSpPr/>
          <p:nvPr/>
        </p:nvSpPr>
        <p:spPr>
          <a:xfrm>
            <a:off x="5112524" y="3128275"/>
            <a:ext cx="366591" cy="3608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2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490129" y="3174478"/>
            <a:ext cx="2604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Scoring Sentiment</a:t>
            </a:r>
            <a:endParaRPr lang="en-US" sz="1400" b="1" dirty="0">
              <a:latin typeface="+mj-lt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475039" y="3470930"/>
            <a:ext cx="2508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Comprehensive understanding </a:t>
            </a:r>
            <a:r>
              <a:rPr lang="en-US" sz="1200" dirty="0" smtClean="0">
                <a:latin typeface="+mj-lt"/>
                <a:cs typeface="Arial" panose="020B0604020202020204" pitchFamily="34" charset="0"/>
              </a:rPr>
              <a:t>the consistency of the sentiment each merchant</a:t>
            </a:r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8393926" y="3138591"/>
            <a:ext cx="366591" cy="3608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3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774432" y="3174479"/>
            <a:ext cx="349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</a:rPr>
              <a:t>Category of Quality Drivers Prediction</a:t>
            </a:r>
            <a:endParaRPr lang="en-US" sz="1400" b="1" dirty="0">
              <a:latin typeface="+mj-lt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756185" y="3499406"/>
            <a:ext cx="3313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Comprehensive </a:t>
            </a:r>
            <a:r>
              <a:rPr lang="en-US" sz="1200" dirty="0" smtClean="0">
                <a:latin typeface="+mj-lt"/>
                <a:cs typeface="Arial" panose="020B0604020202020204" pitchFamily="34" charset="0"/>
              </a:rPr>
              <a:t>predict of </a:t>
            </a:r>
            <a:r>
              <a:rPr lang="en-US" sz="1200" dirty="0" smtClean="0"/>
              <a:t>categorize </a:t>
            </a:r>
            <a:r>
              <a:rPr lang="en-US" sz="1200" b="1" i="1" dirty="0" smtClean="0"/>
              <a:t>that </a:t>
            </a:r>
            <a:r>
              <a:rPr lang="en-US" sz="1200" b="1" i="1" dirty="0"/>
              <a:t>drives </a:t>
            </a:r>
            <a:r>
              <a:rPr lang="en-US" sz="1200" b="1" i="1" dirty="0" smtClean="0"/>
              <a:t>the sentiments </a:t>
            </a:r>
            <a:r>
              <a:rPr lang="en-US" sz="1200" dirty="0" smtClean="0"/>
              <a:t>of each merchant.</a:t>
            </a:r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1905365" y="4376214"/>
            <a:ext cx="366591" cy="3608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1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5112524" y="4334707"/>
            <a:ext cx="366591" cy="3608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2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1910721" y="5757277"/>
            <a:ext cx="366591" cy="3608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1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5113285" y="5757716"/>
            <a:ext cx="366591" cy="3608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2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436163" y="5753019"/>
            <a:ext cx="26579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+mj-lt"/>
                <a:cs typeface="Arial" panose="020B0604020202020204" pitchFamily="34" charset="0"/>
              </a:rPr>
              <a:t>NTB Acquisition</a:t>
            </a:r>
          </a:p>
        </p:txBody>
      </p:sp>
      <p:sp>
        <p:nvSpPr>
          <p:cNvPr id="118" name="Oval 117"/>
          <p:cNvSpPr/>
          <p:nvPr/>
        </p:nvSpPr>
        <p:spPr>
          <a:xfrm>
            <a:off x="8416033" y="5753019"/>
            <a:ext cx="366591" cy="36081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3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109522" y="43017"/>
            <a:ext cx="1577359" cy="563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Compare rating </a:t>
            </a:r>
            <a:r>
              <a:rPr lang="en-US" sz="1200" b="1" dirty="0" err="1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sama</a:t>
            </a:r>
            <a:r>
              <a:rPr lang="en-US" sz="1200" b="1" dirty="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scoring</a:t>
            </a:r>
          </a:p>
        </p:txBody>
      </p:sp>
    </p:spTree>
    <p:extLst>
      <p:ext uri="{BB962C8B-B14F-4D97-AF65-F5344CB8AC3E}">
        <p14:creationId xmlns:p14="http://schemas.microsoft.com/office/powerpoint/2010/main" val="13149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422834" y="3683000"/>
            <a:ext cx="113754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56590" y="1002880"/>
            <a:ext cx="386213" cy="44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1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15017" y="967347"/>
            <a:ext cx="175878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latin typeface="Bahnschrift" panose="020B0502040204020203" pitchFamily="34" charset="0"/>
              </a:rPr>
              <a:t>Identify Top MCC</a:t>
            </a:r>
          </a:p>
          <a:p>
            <a:pPr>
              <a:lnSpc>
                <a:spcPct val="90000"/>
              </a:lnSpc>
            </a:pPr>
            <a:r>
              <a:rPr lang="en-US" sz="1400" dirty="0" smtClean="0">
                <a:latin typeface="Bahnschrift" panose="020B0502040204020203" pitchFamily="34" charset="0"/>
              </a:rPr>
              <a:t>&amp; Region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89807" y="884460"/>
            <a:ext cx="1565725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latin typeface="Bahnschrift" panose="020B0502040204020203" pitchFamily="34" charset="0"/>
              </a:rPr>
              <a:t>Extract Data from External Data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086502" y="884460"/>
            <a:ext cx="1542659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latin typeface="Bahnschrift" panose="020B0502040204020203" pitchFamily="34" charset="0"/>
              </a:rPr>
              <a:t>Sentiment Analysis Modelling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29161" y="884460"/>
            <a:ext cx="1584156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latin typeface="Bahnschrift" panose="020B0502040204020203" pitchFamily="34" charset="0"/>
              </a:rPr>
              <a:t>Create Scoring to Capture Trend Sentiment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588953" y="884460"/>
            <a:ext cx="1371847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latin typeface="Bahnschrift" panose="020B0502040204020203" pitchFamily="34" charset="0"/>
              </a:rPr>
              <a:t>Categorize what drives the sentiment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956437" y="1002880"/>
            <a:ext cx="386213" cy="44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2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749590" y="1002880"/>
            <a:ext cx="386213" cy="44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3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270585" y="1002880"/>
            <a:ext cx="386213" cy="44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4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8212698" y="1002880"/>
            <a:ext cx="386213" cy="44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5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0154811" y="1010109"/>
            <a:ext cx="386213" cy="4498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dirty="0" smtClean="0">
                <a:latin typeface="Bahnschrift SemiBold" panose="020B0502040204020203" pitchFamily="34" charset="0"/>
              </a:rPr>
              <a:t>6</a:t>
            </a:r>
            <a:endParaRPr lang="en-US" sz="1600" dirty="0">
              <a:latin typeface="Bahnschrift SemiBold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523917" y="884460"/>
            <a:ext cx="1159579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smtClean="0">
                <a:latin typeface="Bahnschrift" panose="020B0502040204020203" pitchFamily="34" charset="0"/>
              </a:rPr>
              <a:t>Identify Potential Merchants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 rot="16200000">
            <a:off x="-714561" y="2113776"/>
            <a:ext cx="2545891" cy="3385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Approach</a:t>
            </a:r>
            <a:endParaRPr lang="en-US" sz="11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-714561" y="4944723"/>
            <a:ext cx="2545891" cy="3385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Data Overview</a:t>
            </a:r>
            <a:endParaRPr lang="en-US" sz="11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908442" y="1558491"/>
            <a:ext cx="1502104" cy="1966456"/>
          </a:xfrm>
          <a:prstGeom prst="roundRect">
            <a:avLst/>
          </a:prstGeom>
          <a:solidFill>
            <a:srgbClr val="F0F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102595" y="1558491"/>
            <a:ext cx="1502104" cy="1966456"/>
          </a:xfrm>
          <a:prstGeom prst="roundRect">
            <a:avLst/>
          </a:prstGeom>
          <a:solidFill>
            <a:srgbClr val="F0F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714289" y="1558491"/>
            <a:ext cx="1502104" cy="1966456"/>
          </a:xfrm>
          <a:prstGeom prst="roundRect">
            <a:avLst/>
          </a:prstGeom>
          <a:solidFill>
            <a:srgbClr val="F0F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520136" y="1558491"/>
            <a:ext cx="1502104" cy="1966456"/>
          </a:xfrm>
          <a:prstGeom prst="roundRect">
            <a:avLst/>
          </a:prstGeom>
          <a:solidFill>
            <a:srgbClr val="F0F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8325983" y="1558491"/>
            <a:ext cx="1502104" cy="1966456"/>
          </a:xfrm>
          <a:prstGeom prst="roundRect">
            <a:avLst/>
          </a:prstGeom>
          <a:solidFill>
            <a:srgbClr val="F0F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0131829" y="1558491"/>
            <a:ext cx="1502104" cy="1966456"/>
          </a:xfrm>
          <a:prstGeom prst="roundRect">
            <a:avLst/>
          </a:prstGeom>
          <a:solidFill>
            <a:srgbClr val="F0F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86995" y="1962393"/>
            <a:ext cx="111264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Restaurant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486995" y="2218175"/>
            <a:ext cx="11126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Clothing Store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486995" y="2704535"/>
            <a:ext cx="123276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Region: 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Jakarta </a:t>
            </a:r>
            <a:r>
              <a:rPr lang="en-US" sz="1200" dirty="0" err="1" smtClean="0">
                <a:latin typeface="Bahnschrift" panose="020B0502040204020203" pitchFamily="34" charset="0"/>
              </a:rPr>
              <a:t>Pusat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718554" y="1607795"/>
            <a:ext cx="111264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u="sng" dirty="0" smtClean="0">
                <a:latin typeface="Bahnschrift" panose="020B0502040204020203" pitchFamily="34" charset="0"/>
              </a:rPr>
              <a:t>Category:</a:t>
            </a:r>
            <a:endParaRPr lang="en-US" sz="1200" u="sng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896670" y="1921222"/>
            <a:ext cx="11126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Quality of Service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914011" y="2355365"/>
            <a:ext cx="1112643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Price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914011" y="2625441"/>
            <a:ext cx="11126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Convenient Place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914011" y="3047669"/>
            <a:ext cx="84273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Quality of Products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403476" y="1734919"/>
            <a:ext cx="111224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Initial Data:</a:t>
            </a:r>
          </a:p>
          <a:p>
            <a:pPr>
              <a:lnSpc>
                <a:spcPct val="90000"/>
              </a:lnSpc>
            </a:pPr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Google Reviews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411853" y="2547143"/>
            <a:ext cx="91951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Filter by Rating &gt;3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056" b="79352" l="16771" r="39688"/>
                    </a14:imgEffect>
                  </a14:imgLayer>
                </a14:imgProps>
              </a:ext>
            </a:extLst>
          </a:blip>
          <a:srcRect l="16250" t="38642" r="62500" b="19136"/>
          <a:stretch/>
        </p:blipFill>
        <p:spPr>
          <a:xfrm>
            <a:off x="1215772" y="1943570"/>
            <a:ext cx="253092" cy="282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352" b="77500" l="17552" r="37813"/>
                    </a14:imgEffect>
                  </a14:imgLayer>
                </a14:imgProps>
              </a:ext>
            </a:extLst>
          </a:blip>
          <a:srcRect l="16347" t="38983" r="61844" b="22057"/>
          <a:stretch/>
        </p:blipFill>
        <p:spPr>
          <a:xfrm>
            <a:off x="1215772" y="2315689"/>
            <a:ext cx="268264" cy="269573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420475" y="1607795"/>
            <a:ext cx="120900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u="sng" dirty="0" smtClean="0">
                <a:latin typeface="Bahnschrift" panose="020B0502040204020203" pitchFamily="34" charset="0"/>
              </a:rPr>
              <a:t>MCC Category:</a:t>
            </a:r>
            <a:endParaRPr lang="en-US" sz="1200" u="sng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17217" t="42733" r="62432" b="26600"/>
          <a:stretch/>
        </p:blipFill>
        <p:spPr>
          <a:xfrm>
            <a:off x="1199587" y="2778857"/>
            <a:ext cx="300633" cy="255486"/>
          </a:xfrm>
          <a:prstGeom prst="rect">
            <a:avLst/>
          </a:prstGeom>
        </p:spPr>
      </p:pic>
      <p:pic>
        <p:nvPicPr>
          <p:cNvPr id="48" name="Picture 2" descr="What Happened to My School's Google Reviews?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038" y="1989638"/>
            <a:ext cx="457355" cy="22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/>
          <a:srcRect l="33727" t="39383" r="55718" b="55637"/>
          <a:stretch/>
        </p:blipFill>
        <p:spPr>
          <a:xfrm>
            <a:off x="2962175" y="2672478"/>
            <a:ext cx="502222" cy="133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741" b="69444" l="25156" r="71667"/>
                    </a14:imgEffect>
                  </a14:imgLayer>
                </a14:imgProps>
              </a:ext>
            </a:extLst>
          </a:blip>
          <a:srcRect l="24861" t="18889" r="29584" b="29383"/>
          <a:stretch/>
        </p:blipFill>
        <p:spPr>
          <a:xfrm>
            <a:off x="8483214" y="1977362"/>
            <a:ext cx="413456" cy="264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8611" b="76944" l="18802" r="36719"/>
                    </a14:imgEffect>
                  </a14:imgLayer>
                </a14:imgProps>
              </a:ext>
            </a:extLst>
          </a:blip>
          <a:srcRect l="17943" t="38606" r="62483" b="22813"/>
          <a:stretch/>
        </p:blipFill>
        <p:spPr>
          <a:xfrm>
            <a:off x="8567551" y="2310138"/>
            <a:ext cx="295786" cy="327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8056" b="77130" l="17188" r="37917"/>
                    </a14:imgEffect>
                  </a14:imgLayer>
                </a14:imgProps>
              </a:ext>
            </a:extLst>
          </a:blip>
          <a:srcRect l="17092" t="39551" r="62163" b="22624"/>
          <a:stretch/>
        </p:blipFill>
        <p:spPr>
          <a:xfrm>
            <a:off x="8571289" y="2706769"/>
            <a:ext cx="295786" cy="303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6"/>
          <a:srcRect l="17217" t="41256" r="62432" b="25737"/>
          <a:stretch/>
        </p:blipFill>
        <p:spPr>
          <a:xfrm>
            <a:off x="8567551" y="3078833"/>
            <a:ext cx="322535" cy="29501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945384" y="1970516"/>
            <a:ext cx="111224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Years Passed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60187" y="2356049"/>
            <a:ext cx="112816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Probability Positive Sentiment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731" y="2019879"/>
            <a:ext cx="552381" cy="5563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966" y="1655422"/>
            <a:ext cx="552381" cy="55635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606" y="2230517"/>
            <a:ext cx="552381" cy="55635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731" y="2629169"/>
            <a:ext cx="552381" cy="55635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553" y="2798404"/>
            <a:ext cx="552381" cy="5563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8"/>
          <a:srcRect l="14965" t="40875" r="63972" b="18463"/>
          <a:stretch/>
        </p:blipFill>
        <p:spPr>
          <a:xfrm>
            <a:off x="6634207" y="1924847"/>
            <a:ext cx="298930" cy="3245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9"/>
          <a:srcRect l="14104" t="48637" r="63236" b="26020"/>
          <a:stretch/>
        </p:blipFill>
        <p:spPr>
          <a:xfrm>
            <a:off x="6586251" y="2499839"/>
            <a:ext cx="397527" cy="25008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3687788" y="4991290"/>
            <a:ext cx="1950442" cy="1182818"/>
          </a:xfrm>
          <a:prstGeom prst="rect">
            <a:avLst/>
          </a:prstGeom>
          <a:solidFill>
            <a:schemeClr val="bg1"/>
          </a:solidFill>
          <a:ln w="28575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4086521" y="5832433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sz="1400" b="1" dirty="0" smtClean="0"/>
              <a:t>Restaurant</a:t>
            </a:r>
            <a:endParaRPr lang="en-US" sz="1400" b="1" dirty="0"/>
          </a:p>
        </p:txBody>
      </p:sp>
      <p:sp>
        <p:nvSpPr>
          <p:cNvPr id="89" name="Rectangle 88"/>
          <p:cNvSpPr/>
          <p:nvPr/>
        </p:nvSpPr>
        <p:spPr>
          <a:xfrm>
            <a:off x="6738477" y="4991290"/>
            <a:ext cx="1950442" cy="1182818"/>
          </a:xfrm>
          <a:prstGeom prst="rect">
            <a:avLst/>
          </a:prstGeom>
          <a:solidFill>
            <a:schemeClr val="bg1"/>
          </a:solidFill>
          <a:ln w="28575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005012" y="5832433"/>
            <a:ext cx="1417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sz="1400" b="1" dirty="0" smtClean="0"/>
              <a:t>Clothing Store</a:t>
            </a:r>
            <a:endParaRPr lang="en-US" sz="1400" b="1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056" b="79352" l="16771" r="39688"/>
                    </a14:imgEffect>
                  </a14:imgLayer>
                </a14:imgProps>
              </a:ext>
            </a:extLst>
          </a:blip>
          <a:srcRect l="16250" t="38642" r="62500" b="19136"/>
          <a:stretch/>
        </p:blipFill>
        <p:spPr>
          <a:xfrm>
            <a:off x="3991169" y="5203491"/>
            <a:ext cx="559506" cy="62533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352" b="77500" l="17552" r="37813"/>
                    </a14:imgEffect>
                  </a14:imgLayer>
                </a14:imgProps>
              </a:ext>
            </a:extLst>
          </a:blip>
          <a:srcRect l="16347" t="38983" r="61844" b="22057"/>
          <a:stretch/>
        </p:blipFill>
        <p:spPr>
          <a:xfrm>
            <a:off x="7005012" y="5203491"/>
            <a:ext cx="566014" cy="568776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4447851" y="5314068"/>
            <a:ext cx="1080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b="1" dirty="0" smtClean="0"/>
              <a:t>| 2.5 K</a:t>
            </a:r>
            <a:endParaRPr lang="en-US" b="1" dirty="0"/>
          </a:p>
        </p:txBody>
      </p:sp>
      <p:sp>
        <p:nvSpPr>
          <p:cNvPr id="98" name="Rectangle 97"/>
          <p:cNvSpPr/>
          <p:nvPr/>
        </p:nvSpPr>
        <p:spPr>
          <a:xfrm>
            <a:off x="7428665" y="5314068"/>
            <a:ext cx="10809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b="1" dirty="0" smtClean="0"/>
              <a:t>| 2.4 K</a:t>
            </a:r>
            <a:endParaRPr lang="en-US" b="1" dirty="0"/>
          </a:p>
        </p:txBody>
      </p:sp>
      <p:sp>
        <p:nvSpPr>
          <p:cNvPr id="100" name="Isosceles Triangle 99"/>
          <p:cNvSpPr/>
          <p:nvPr/>
        </p:nvSpPr>
        <p:spPr>
          <a:xfrm flipV="1">
            <a:off x="5409057" y="4273732"/>
            <a:ext cx="1595955" cy="498239"/>
          </a:xfrm>
          <a:prstGeom prst="triangle">
            <a:avLst>
              <a:gd name="adj" fmla="val 49227"/>
            </a:avLst>
          </a:prstGeom>
          <a:solidFill>
            <a:schemeClr val="bg1">
              <a:lumMod val="6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b="1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1411731" y="4013834"/>
            <a:ext cx="9609324" cy="5475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Extracted Data from Google Reviews 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4.9 K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704395" y="1607795"/>
            <a:ext cx="1413384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u="sng" dirty="0" smtClean="0">
                <a:latin typeface="Bahnschrift" panose="020B0502040204020203" pitchFamily="34" charset="0"/>
              </a:rPr>
              <a:t>Scoring Criteria:</a:t>
            </a:r>
            <a:endParaRPr lang="en-US" sz="1200" u="sng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75781" y="1770633"/>
            <a:ext cx="133089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Tested 4 Models: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047543" y="2098906"/>
            <a:ext cx="133089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Random Forest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047543" y="2355173"/>
            <a:ext cx="133089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Decision Tree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047543" y="2648478"/>
            <a:ext cx="133089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MLP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047543" y="2937063"/>
            <a:ext cx="1330890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 smtClean="0">
                <a:latin typeface="Bahnschrift" panose="020B0502040204020203" pitchFamily="34" charset="0"/>
              </a:rPr>
              <a:t>Naïve Bayes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64184" y="2064480"/>
            <a:ext cx="282843" cy="282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78969" y="2347839"/>
            <a:ext cx="257915" cy="2579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90436" y="2959250"/>
            <a:ext cx="206674" cy="2066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90436" y="2651514"/>
            <a:ext cx="224049" cy="22404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2" grpId="0" animBg="1"/>
      <p:bldP spid="57" grpId="0" animBg="1"/>
      <p:bldP spid="64" grpId="0" animBg="1"/>
      <p:bldP spid="6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00005" y="632556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50BD8-4D1C-1844-B24E-73AA7B7DBF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2091" y="2142012"/>
            <a:ext cx="2138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A0000"/>
                </a:solidFill>
              </a:rPr>
              <a:t>Analytics </a:t>
            </a:r>
            <a:r>
              <a:rPr lang="en-US" smtClean="0">
                <a:solidFill>
                  <a:srgbClr val="7A0000"/>
                </a:solidFill>
              </a:rPr>
              <a:t>Framework</a:t>
            </a:r>
            <a:endParaRPr lang="en-US">
              <a:solidFill>
                <a:srgbClr val="7A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2091" y="1299056"/>
            <a:ext cx="114196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/>
              <a:t>Credit Card is one of the biggest revenue getter for banking </a:t>
            </a:r>
            <a:r>
              <a:rPr lang="en-US" sz="1600" smtClean="0"/>
              <a:t>industries, one common customer acquisition procedure is by- 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face-to-face marketing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en-US" sz="1600" smtClean="0"/>
              <a:t> Therefore, we need tools to sharpen targeted location and reduce potential cost.</a:t>
            </a:r>
            <a:endParaRPr lang="en-US" sz="160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1600" smtClean="0"/>
              <a:t>Base revenue from Credit Card Company comes from spending, we need </a:t>
            </a:r>
            <a:r>
              <a:rPr lang="en-US" sz="1600"/>
              <a:t>thorough framework to </a:t>
            </a:r>
            <a:r>
              <a:rPr lang="en-US" sz="1600" b="1"/>
              <a:t>optimize customer </a:t>
            </a:r>
            <a:r>
              <a:rPr lang="en-US" sz="1600" b="1" smtClean="0"/>
              <a:t>transactions</a:t>
            </a:r>
            <a:r>
              <a:rPr lang="en-US" sz="1600" smtClean="0"/>
              <a:t>. </a:t>
            </a:r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464105" y="2717800"/>
            <a:ext cx="5572317" cy="36077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 flipH="1">
            <a:off x="6036417" y="2717800"/>
            <a:ext cx="5727153" cy="36077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98647" y="3967407"/>
            <a:ext cx="5437770" cy="3164199"/>
            <a:chOff x="1129210" y="3740578"/>
            <a:chExt cx="5437770" cy="3164199"/>
          </a:xfrm>
        </p:grpSpPr>
        <p:sp>
          <p:nvSpPr>
            <p:cNvPr id="67" name="Text Placeholder 2"/>
            <p:cNvSpPr txBox="1">
              <a:spLocks/>
            </p:cNvSpPr>
            <p:nvPr/>
          </p:nvSpPr>
          <p:spPr>
            <a:xfrm>
              <a:off x="1202093" y="3740578"/>
              <a:ext cx="4402964" cy="214170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80000"/>
                <a:buFontTx/>
                <a:buNone/>
                <a:defRPr sz="2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ajdhani" panose="02000000000000000000" pitchFamily="2" charset="0"/>
                  <a:ea typeface="Open Sans" panose="020B0606030504020204" pitchFamily="34" charset="0"/>
                  <a:cs typeface="Rajdhani" panose="02000000000000000000" pitchFamily="2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F0000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F0000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F0000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F0000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Rajdhani" panose="02000000000000000000" pitchFamily="2" charset="0"/>
                </a:rPr>
                <a:t>Acquisition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Rajdhani" panose="02000000000000000000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129210" y="4011677"/>
              <a:ext cx="5437770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Identify Top Merchant Category and </a:t>
              </a:r>
              <a:r>
                <a:rPr lang="en-US" sz="14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Region</a:t>
              </a:r>
              <a:r>
                <a:rPr lang="en-US" sz="140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: Restaurant and Clothing store, focus region in Jakarta Pusat.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b="1" smtClean="0">
                  <a:ea typeface="Open Sans" panose="020B0606030504020204" pitchFamily="34" charset="0"/>
                  <a:cs typeface="Rajdhani" panose="02000000000000000000" pitchFamily="2" charset="0"/>
                </a:rPr>
                <a:t>Extract Review from External Data (Google reviews)</a:t>
              </a:r>
              <a:r>
                <a:rPr lang="en-US" sz="1400" smtClean="0">
                  <a:ea typeface="Open Sans" panose="020B0606030504020204" pitchFamily="34" charset="0"/>
                  <a:cs typeface="Rajdhani" panose="02000000000000000000" pitchFamily="2" charset="0"/>
                </a:rPr>
                <a:t>: Acquired data is 2.5k reviews for Resto, and 2.4k for Clothing.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b="1" smtClean="0">
                  <a:ea typeface="Open Sans" panose="020B0606030504020204" pitchFamily="34" charset="0"/>
                  <a:cs typeface="Rajdhani" panose="02000000000000000000" pitchFamily="2" charset="0"/>
                </a:rPr>
                <a:t>Sentiment </a:t>
              </a:r>
              <a:r>
                <a:rPr lang="en-US" sz="1400" b="1">
                  <a:ea typeface="Open Sans" panose="020B0606030504020204" pitchFamily="34" charset="0"/>
                  <a:cs typeface="Rajdhani" panose="02000000000000000000" pitchFamily="2" charset="0"/>
                </a:rPr>
                <a:t>Analysis </a:t>
              </a:r>
              <a:r>
                <a:rPr lang="en-US" sz="1400" b="1" smtClean="0">
                  <a:ea typeface="Open Sans" panose="020B0606030504020204" pitchFamily="34" charset="0"/>
                  <a:cs typeface="Rajdhani" panose="02000000000000000000" pitchFamily="2" charset="0"/>
                </a:rPr>
                <a:t>Modeling: </a:t>
              </a:r>
              <a:r>
                <a:rPr lang="en-US" sz="1400" smtClean="0">
                  <a:ea typeface="Open Sans" panose="020B0606030504020204" pitchFamily="34" charset="0"/>
                  <a:cs typeface="Rajdhani" panose="02000000000000000000" pitchFamily="2" charset="0"/>
                </a:rPr>
                <a:t>Positive, Negative, Neutral.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b="1">
                  <a:ea typeface="Open Sans" panose="020B0606030504020204" pitchFamily="34" charset="0"/>
                  <a:cs typeface="Rajdhani" panose="02000000000000000000" pitchFamily="2" charset="0"/>
                </a:rPr>
                <a:t>Top Merchant </a:t>
              </a:r>
              <a:r>
                <a:rPr lang="en-US" sz="1400" b="1" smtClean="0">
                  <a:ea typeface="Open Sans" panose="020B0606030504020204" pitchFamily="34" charset="0"/>
                  <a:cs typeface="Rajdhani" panose="02000000000000000000" pitchFamily="2" charset="0"/>
                </a:rPr>
                <a:t>Scoring: </a:t>
              </a:r>
              <a:r>
                <a:rPr lang="en-US" sz="1400" smtClean="0">
                  <a:ea typeface="Open Sans" panose="020B0606030504020204" pitchFamily="34" charset="0"/>
                  <a:cs typeface="Rajdhani" panose="02000000000000000000" pitchFamily="2" charset="0"/>
                </a:rPr>
                <a:t>Based on recency and positive sentiment probability.</a:t>
              </a: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b="1">
                  <a:ea typeface="Open Sans" panose="020B0606030504020204" pitchFamily="34" charset="0"/>
                  <a:cs typeface="Rajdhani" panose="02000000000000000000" pitchFamily="2" charset="0"/>
                </a:rPr>
                <a:t>Determine Potential </a:t>
              </a:r>
              <a:r>
                <a:rPr lang="en-US" sz="1400" b="1" smtClean="0">
                  <a:ea typeface="Open Sans" panose="020B0606030504020204" pitchFamily="34" charset="0"/>
                  <a:cs typeface="Rajdhani" panose="02000000000000000000" pitchFamily="2" charset="0"/>
                </a:rPr>
                <a:t>Merchant: </a:t>
              </a:r>
              <a:r>
                <a:rPr lang="en-US" sz="1400" smtClean="0">
                  <a:ea typeface="Open Sans" panose="020B0606030504020204" pitchFamily="34" charset="0"/>
                  <a:cs typeface="Rajdhani" panose="02000000000000000000" pitchFamily="2" charset="0"/>
                </a:rPr>
                <a:t>Top 5 in each Merchant Category.</a:t>
              </a:r>
              <a:endParaRPr lang="en-US" sz="1400" b="1">
                <a:ea typeface="Open Sans" panose="020B0606030504020204" pitchFamily="34" charset="0"/>
                <a:cs typeface="Rajdhani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sz="1400" b="1">
                <a:ea typeface="Open Sans" panose="020B0606030504020204" pitchFamily="34" charset="0"/>
                <a:cs typeface="Rajdhani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sz="1400" smtClean="0">
                <a:ea typeface="Open Sans" panose="020B0606030504020204" pitchFamily="34" charset="0"/>
                <a:cs typeface="Rajdhani" panose="02000000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lang="en-US" sz="1400">
                <a:ea typeface="Open Sans" panose="020B0606030504020204" pitchFamily="34" charset="0"/>
                <a:cs typeface="Rajdhani" panose="02000000000000000000" pitchFamily="2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endParaRPr lang="en-US" sz="1400" smtClean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20651" y="3934747"/>
            <a:ext cx="5288076" cy="1976801"/>
            <a:chOff x="6137499" y="7135032"/>
            <a:chExt cx="5924183" cy="1976801"/>
          </a:xfrm>
        </p:grpSpPr>
        <p:sp>
          <p:nvSpPr>
            <p:cNvPr id="72" name="Text Placeholder 2"/>
            <p:cNvSpPr txBox="1">
              <a:spLocks/>
            </p:cNvSpPr>
            <p:nvPr/>
          </p:nvSpPr>
          <p:spPr>
            <a:xfrm>
              <a:off x="6137499" y="7135032"/>
              <a:ext cx="2457972" cy="473827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80000"/>
                <a:buFontTx/>
                <a:buNone/>
                <a:defRPr sz="2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ajdhani" panose="02000000000000000000" pitchFamily="2" charset="0"/>
                  <a:ea typeface="Open Sans" panose="020B0606030504020204" pitchFamily="34" charset="0"/>
                  <a:cs typeface="Rajdhani" panose="02000000000000000000" pitchFamily="2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F0000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F0000"/>
                </a:buClr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F0000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FF0000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Open Sans" panose="020B0606030504020204" pitchFamily="34" charset="0"/>
                  <a:cs typeface="Rajdhani" panose="02000000000000000000" pitchFamily="2" charset="0"/>
                </a:rPr>
                <a:t>Portofolio Management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Rajdhani" panose="02000000000000000000" pitchFamily="2" charset="0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137505" y="7511395"/>
              <a:ext cx="5924177" cy="1600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Create dataset to monitor usage </a:t>
              </a:r>
              <a:r>
                <a:rPr lang="en-US" sz="140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for new acquires CC Customer. </a:t>
              </a:r>
              <a:r>
                <a:rPr lang="en-US" sz="14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Base Source: Kaggle bank transactions pulic data</a:t>
              </a:r>
              <a:r>
                <a:rPr lang="en-US" sz="140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Create customer grouping </a:t>
              </a:r>
              <a:r>
                <a:rPr lang="en-US" sz="140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to get key customer profiling and recommended merchant for campaign.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b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Predict customer with revolving balance </a:t>
              </a:r>
              <a:r>
                <a:rPr lang="en-US" sz="140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 the next 3 month after Maturity Period.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sz="140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Generate leads and revenue simulation.</a:t>
              </a:r>
              <a:endParaRPr lang="en-US" sz="1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9681" y="2901386"/>
            <a:ext cx="11246714" cy="809493"/>
            <a:chOff x="295064" y="2345653"/>
            <a:chExt cx="11263021" cy="1027037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1025576" y="2741658"/>
              <a:ext cx="9873068" cy="0"/>
            </a:xfrm>
            <a:prstGeom prst="line">
              <a:avLst/>
            </a:prstGeom>
            <a:ln w="19050">
              <a:solidFill>
                <a:srgbClr val="2F5A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1306904" y="2545261"/>
              <a:ext cx="293032" cy="365760"/>
            </a:xfrm>
            <a:prstGeom prst="ellipse">
              <a:avLst/>
            </a:prstGeom>
            <a:solidFill>
              <a:srgbClr val="7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296113" y="2545261"/>
              <a:ext cx="293032" cy="365760"/>
            </a:xfrm>
            <a:prstGeom prst="ellipse">
              <a:avLst/>
            </a:prstGeom>
            <a:solidFill>
              <a:srgbClr val="7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285323" y="2545261"/>
              <a:ext cx="293032" cy="365760"/>
            </a:xfrm>
            <a:prstGeom prst="ellipse">
              <a:avLst/>
            </a:prstGeom>
            <a:solidFill>
              <a:srgbClr val="7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0274533" y="2545261"/>
              <a:ext cx="293032" cy="365760"/>
            </a:xfrm>
            <a:prstGeom prst="ellipse">
              <a:avLst/>
            </a:prstGeom>
            <a:solidFill>
              <a:srgbClr val="7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5064" y="2943153"/>
              <a:ext cx="2206146" cy="429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/>
                <a:t>Month + 0</a:t>
              </a:r>
              <a:endParaRPr lang="en-US" sz="1600" b="1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334612" y="2943151"/>
              <a:ext cx="2206146" cy="429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Month +</a:t>
              </a:r>
              <a:r>
                <a:rPr lang="en-US" sz="1600" b="1" smtClean="0"/>
                <a:t> 3</a:t>
              </a:r>
              <a:endParaRPr lang="en-US" sz="1600" b="1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327833" y="2943151"/>
              <a:ext cx="2206146" cy="429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Month </a:t>
              </a:r>
              <a:r>
                <a:rPr lang="en-US" sz="1600" b="1" smtClean="0"/>
                <a:t>+ 9</a:t>
              </a:r>
              <a:endParaRPr lang="en-US" sz="1600" b="1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9351939" y="2943151"/>
              <a:ext cx="2206146" cy="429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/>
                <a:t>Month </a:t>
              </a:r>
              <a:r>
                <a:rPr lang="en-US" sz="1600" b="1" smtClean="0"/>
                <a:t>+ 12</a:t>
              </a:r>
              <a:endParaRPr lang="en-US" sz="1600" b="1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91763" y="2345653"/>
              <a:ext cx="1565235" cy="277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/>
                <a:t>Acquisition</a:t>
              </a:r>
              <a:endParaRPr lang="en-US" sz="1600" b="1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076800" y="2367363"/>
              <a:ext cx="1770619" cy="280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/>
                <a:t>Maturity Period</a:t>
              </a:r>
              <a:endParaRPr lang="en-US" sz="1600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774402" y="2355325"/>
              <a:ext cx="2249628" cy="305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smtClean="0"/>
                <a:t>Portofolio Management</a:t>
              </a:r>
              <a:endParaRPr lang="en-US" sz="1600" b="1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85154" y="885070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A0000"/>
                </a:solidFill>
              </a:rPr>
              <a:t>B</a:t>
            </a:r>
            <a:r>
              <a:rPr lang="en-US" smtClean="0">
                <a:solidFill>
                  <a:srgbClr val="7A0000"/>
                </a:solidFill>
              </a:rPr>
              <a:t>ackground</a:t>
            </a:r>
            <a:endParaRPr lang="en-US">
              <a:solidFill>
                <a:srgbClr val="7A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12759" y="265496"/>
            <a:ext cx="3828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solidFill>
                  <a:prstClr val="black"/>
                </a:solidFill>
                <a:cs typeface="Lato Regular"/>
              </a:rPr>
              <a:t>Background and Approaches</a:t>
            </a:r>
            <a:endParaRPr lang="id-ID" sz="2400" dirty="0">
              <a:solidFill>
                <a:prstClr val="black"/>
              </a:solidFill>
              <a:cs typeface="Lato Regular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6426" y="291337"/>
            <a:ext cx="717144" cy="416024"/>
            <a:chOff x="0" y="290281"/>
            <a:chExt cx="1235310" cy="689927"/>
          </a:xfrm>
        </p:grpSpPr>
        <p:sp>
          <p:nvSpPr>
            <p:cNvPr id="77" name="Flowchart: Delay 76"/>
            <p:cNvSpPr/>
            <p:nvPr/>
          </p:nvSpPr>
          <p:spPr>
            <a:xfrm>
              <a:off x="464550" y="290611"/>
              <a:ext cx="770760" cy="689597"/>
            </a:xfrm>
            <a:prstGeom prst="flowChartDelay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 flipH="1">
              <a:off x="0" y="290281"/>
              <a:ext cx="464550" cy="689927"/>
            </a:xfrm>
            <a:prstGeom prst="rect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202531" y="367537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1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00005" y="632556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50BD8-4D1C-1844-B24E-73AA7B7DBF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12759" y="265496"/>
            <a:ext cx="6642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ea typeface="Open Sans" panose="020B0606030504020204" pitchFamily="34" charset="0"/>
                <a:cs typeface="Open Sans" panose="020B0606030504020204" pitchFamily="34" charset="0"/>
              </a:rPr>
              <a:t>Acquisition: Data </a:t>
            </a:r>
            <a:r>
              <a:rPr lang="en-US" sz="2400" b="1">
                <a:ea typeface="Open Sans" panose="020B0606030504020204" pitchFamily="34" charset="0"/>
                <a:cs typeface="Open Sans" panose="020B0606030504020204" pitchFamily="34" charset="0"/>
              </a:rPr>
              <a:t>Preprocessing &amp; Model Selection</a:t>
            </a:r>
            <a:endParaRPr lang="id-ID" sz="2400" b="1" dirty="0">
              <a:solidFill>
                <a:prstClr val="black"/>
              </a:solidFill>
              <a:cs typeface="Lato Regular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6426" y="291337"/>
            <a:ext cx="717144" cy="416024"/>
            <a:chOff x="0" y="290281"/>
            <a:chExt cx="1235310" cy="689927"/>
          </a:xfrm>
        </p:grpSpPr>
        <p:sp>
          <p:nvSpPr>
            <p:cNvPr id="77" name="Flowchart: Delay 76"/>
            <p:cNvSpPr/>
            <p:nvPr/>
          </p:nvSpPr>
          <p:spPr>
            <a:xfrm>
              <a:off x="464550" y="290611"/>
              <a:ext cx="770760" cy="689597"/>
            </a:xfrm>
            <a:prstGeom prst="flowChartDelay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 flipH="1">
              <a:off x="0" y="290281"/>
              <a:ext cx="464550" cy="689927"/>
            </a:xfrm>
            <a:prstGeom prst="rect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202531" y="367537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406415" y="1013894"/>
            <a:ext cx="1177810" cy="698575"/>
          </a:xfrm>
          <a:prstGeom prst="rect">
            <a:avLst/>
          </a:prstGeom>
          <a:solidFill>
            <a:srgbClr val="7A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0" tIns="45710" rIns="0" bIns="457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72027">
              <a:defRPr/>
            </a:pPr>
            <a:r>
              <a:rPr lang="en-US" sz="1400" kern="0" dirty="0" smtClean="0">
                <a:solidFill>
                  <a:prstClr val="white"/>
                </a:solidFill>
                <a:latin typeface="+mj-lt"/>
              </a:rPr>
              <a:t>Data Preprocessing</a:t>
            </a:r>
            <a:endParaRPr lang="en-US" sz="1400" kern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05731" y="2211943"/>
            <a:ext cx="1178494" cy="4199388"/>
          </a:xfrm>
          <a:prstGeom prst="rect">
            <a:avLst/>
          </a:prstGeom>
          <a:solidFill>
            <a:srgbClr val="7A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ot="0" spcFirstLastPara="0" vertOverflow="overflow" horzOverflow="overflow" vert="horz" wrap="square" lIns="0" tIns="45710" rIns="0" bIns="4571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72027">
              <a:defRPr/>
            </a:pPr>
            <a:r>
              <a:rPr lang="en-US" sz="1400" kern="0" smtClean="0">
                <a:solidFill>
                  <a:prstClr val="white"/>
                </a:solidFill>
                <a:latin typeface="+mj-lt"/>
              </a:rPr>
              <a:t>Model </a:t>
            </a:r>
            <a:br>
              <a:rPr lang="en-US" sz="1400" kern="0" smtClean="0">
                <a:solidFill>
                  <a:prstClr val="white"/>
                </a:solidFill>
                <a:latin typeface="+mj-lt"/>
              </a:rPr>
            </a:br>
            <a:r>
              <a:rPr lang="en-US" sz="1400" kern="0" smtClean="0">
                <a:solidFill>
                  <a:prstClr val="white"/>
                </a:solidFill>
                <a:latin typeface="+mj-lt"/>
              </a:rPr>
              <a:t>Selection</a:t>
            </a:r>
            <a:endParaRPr lang="en-US" sz="800" kern="0" dirty="0">
              <a:solidFill>
                <a:prstClr val="white"/>
              </a:solidFill>
              <a:latin typeface="+mj-lt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CC0FDA3-506B-4054-979E-028356E06FF0}"/>
              </a:ext>
            </a:extLst>
          </p:cNvPr>
          <p:cNvCxnSpPr/>
          <p:nvPr/>
        </p:nvCxnSpPr>
        <p:spPr>
          <a:xfrm flipV="1">
            <a:off x="407777" y="1947801"/>
            <a:ext cx="11247120" cy="0"/>
          </a:xfrm>
          <a:prstGeom prst="line">
            <a:avLst/>
          </a:prstGeom>
          <a:noFill/>
          <a:ln w="9525" cap="rnd" cmpd="sng" algn="ctr">
            <a:solidFill>
              <a:sysClr val="windowText" lastClr="000000">
                <a:lumMod val="60000"/>
                <a:lumOff val="40000"/>
              </a:sysClr>
            </a:solidFill>
            <a:prstDash val="solid"/>
            <a:round/>
          </a:ln>
          <a:effectLst/>
        </p:spPr>
      </p:cxnSp>
      <p:sp>
        <p:nvSpPr>
          <p:cNvPr id="90" name="Rectangle 89"/>
          <p:cNvSpPr/>
          <p:nvPr/>
        </p:nvSpPr>
        <p:spPr>
          <a:xfrm>
            <a:off x="3917307" y="1245079"/>
            <a:ext cx="247125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latin typeface="+mj-lt"/>
              </a:rPr>
              <a:t>Remove Numbers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3550716" y="1207787"/>
            <a:ext cx="366591" cy="360816"/>
          </a:xfrm>
          <a:prstGeom prst="ellipse">
            <a:avLst/>
          </a:prstGeom>
          <a:solidFill>
            <a:srgbClr val="2F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>
                <a:latin typeface="+mj-lt"/>
              </a:rPr>
              <a:t>2</a:t>
            </a:r>
            <a:endParaRPr lang="en-US" dirty="0">
              <a:latin typeface="+mj-lt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239722" y="1245079"/>
            <a:ext cx="247125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latin typeface="+mj-lt"/>
              </a:rPr>
              <a:t>Lower Text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1873131" y="1207787"/>
            <a:ext cx="366591" cy="360816"/>
          </a:xfrm>
          <a:prstGeom prst="ellipse">
            <a:avLst/>
          </a:prstGeom>
          <a:solidFill>
            <a:srgbClr val="2F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>
                <a:latin typeface="+mj-lt"/>
              </a:rPr>
              <a:t>1</a:t>
            </a:r>
            <a:endParaRPr lang="en-US" dirty="0">
              <a:latin typeface="+mj-lt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087852" y="1245079"/>
            <a:ext cx="247125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latin typeface="+mj-lt"/>
              </a:rPr>
              <a:t>Remove Punctuation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5721261" y="1207787"/>
            <a:ext cx="366591" cy="360816"/>
          </a:xfrm>
          <a:prstGeom prst="ellipse">
            <a:avLst/>
          </a:prstGeom>
          <a:solidFill>
            <a:srgbClr val="2F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>
                <a:latin typeface="+mj-lt"/>
              </a:rPr>
              <a:t>3</a:t>
            </a:r>
            <a:endParaRPr lang="en-US" dirty="0">
              <a:latin typeface="+mj-lt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497988" y="1245079"/>
            <a:ext cx="2471258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latin typeface="+mj-lt"/>
              </a:rPr>
              <a:t>Stemming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8131397" y="1207787"/>
            <a:ext cx="366591" cy="360816"/>
          </a:xfrm>
          <a:prstGeom prst="ellipse">
            <a:avLst/>
          </a:prstGeom>
          <a:solidFill>
            <a:srgbClr val="2F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>
                <a:latin typeface="+mj-lt"/>
              </a:rPr>
              <a:t>4</a:t>
            </a:r>
            <a:endParaRPr lang="en-US" dirty="0">
              <a:latin typeface="+mj-lt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0117816" y="1148130"/>
            <a:ext cx="247125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>
                <a:latin typeface="+mj-lt"/>
              </a:rPr>
              <a:t>Vectorization</a:t>
            </a:r>
          </a:p>
          <a:p>
            <a:pPr>
              <a:lnSpc>
                <a:spcPct val="900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TfidfVectorizer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9751225" y="1207787"/>
            <a:ext cx="366591" cy="360816"/>
          </a:xfrm>
          <a:prstGeom prst="ellipse">
            <a:avLst/>
          </a:prstGeom>
          <a:solidFill>
            <a:srgbClr val="2F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 smtClean="0">
                <a:latin typeface="+mj-lt"/>
              </a:rPr>
              <a:t>5</a:t>
            </a:r>
            <a:endParaRPr lang="en-US" dirty="0">
              <a:latin typeface="+mj-l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755224" y="2207185"/>
            <a:ext cx="5381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Multi Classification Model 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smtClean="0">
                <a:latin typeface="+mj-lt"/>
              </a:rPr>
              <a:t>(Target : Positive, Neutral, Negative)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+mj-lt"/>
              </a:rPr>
              <a:t>Train &amp; Test Split = 0.8 </a:t>
            </a:r>
            <a:r>
              <a:rPr lang="en-US" sz="1400" smtClean="0">
                <a:latin typeface="+mj-lt"/>
              </a:rPr>
              <a:t>: 0.2</a:t>
            </a:r>
            <a:endParaRPr lang="en-US" sz="1400" dirty="0" smtClean="0">
              <a:latin typeface="+mj-lt"/>
            </a:endParaRPr>
          </a:p>
        </p:txBody>
      </p:sp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718906"/>
              </p:ext>
            </p:extLst>
          </p:nvPr>
        </p:nvGraphicFramePr>
        <p:xfrm>
          <a:off x="1830698" y="2855891"/>
          <a:ext cx="4659002" cy="1493831"/>
        </p:xfrm>
        <a:graphic>
          <a:graphicData uri="http://schemas.openxmlformats.org/drawingml/2006/table">
            <a:tbl>
              <a:tblPr/>
              <a:tblGrid>
                <a:gridCol w="2080562">
                  <a:extLst>
                    <a:ext uri="{9D8B030D-6E8A-4147-A177-3AD203B41FA5}">
                      <a16:colId xmlns:a16="http://schemas.microsoft.com/office/drawing/2014/main" val="763671391"/>
                    </a:ext>
                  </a:extLst>
                </a:gridCol>
                <a:gridCol w="859480">
                  <a:extLst>
                    <a:ext uri="{9D8B030D-6E8A-4147-A177-3AD203B41FA5}">
                      <a16:colId xmlns:a16="http://schemas.microsoft.com/office/drawing/2014/main" val="378587233"/>
                    </a:ext>
                  </a:extLst>
                </a:gridCol>
                <a:gridCol w="859480">
                  <a:extLst>
                    <a:ext uri="{9D8B030D-6E8A-4147-A177-3AD203B41FA5}">
                      <a16:colId xmlns:a16="http://schemas.microsoft.com/office/drawing/2014/main" val="3801409282"/>
                    </a:ext>
                  </a:extLst>
                </a:gridCol>
                <a:gridCol w="859480">
                  <a:extLst>
                    <a:ext uri="{9D8B030D-6E8A-4147-A177-3AD203B41FA5}">
                      <a16:colId xmlns:a16="http://schemas.microsoft.com/office/drawing/2014/main" val="1466339617"/>
                    </a:ext>
                  </a:extLst>
                </a:gridCol>
              </a:tblGrid>
              <a:tr h="32993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Data Training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 &amp; Testing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Amount of Data (%)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194164"/>
                  </a:ext>
                </a:extLst>
              </a:tr>
              <a:tr h="358218">
                <a:tc v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Neutral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975857"/>
                  </a:ext>
                </a:extLst>
              </a:tr>
              <a:tr h="268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Data Train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34.7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30.9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551133"/>
                  </a:ext>
                </a:extLst>
              </a:tr>
              <a:tr h="268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Test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8.7 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7.7 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3.6 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49257"/>
                  </a:ext>
                </a:extLst>
              </a:tr>
              <a:tr h="268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Total Dataset (100%)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43.4 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38.6 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18.0 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575446"/>
                  </a:ext>
                </a:extLst>
              </a:tr>
            </a:tbl>
          </a:graphicData>
        </a:graphic>
      </p:graphicFrame>
      <p:sp>
        <p:nvSpPr>
          <p:cNvPr id="112" name="TextBox 111"/>
          <p:cNvSpPr txBox="1"/>
          <p:nvPr/>
        </p:nvSpPr>
        <p:spPr>
          <a:xfrm>
            <a:off x="7136354" y="5548710"/>
            <a:ext cx="458914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+mj-lt"/>
              </a:rPr>
              <a:t>Therefore</a:t>
            </a:r>
            <a:r>
              <a:rPr lang="en-US" sz="1600" dirty="0" smtClean="0">
                <a:latin typeface="+mj-lt"/>
              </a:rPr>
              <a:t>, for Sentiment Analysis, we are using Random Forest Model, since it has the highest model performance result.  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114" name="Table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53744"/>
              </p:ext>
            </p:extLst>
          </p:nvPr>
        </p:nvGraphicFramePr>
        <p:xfrm>
          <a:off x="1857310" y="4917500"/>
          <a:ext cx="4632390" cy="1493831"/>
        </p:xfrm>
        <a:graphic>
          <a:graphicData uri="http://schemas.openxmlformats.org/drawingml/2006/table">
            <a:tbl>
              <a:tblPr/>
              <a:tblGrid>
                <a:gridCol w="1746490">
                  <a:extLst>
                    <a:ext uri="{9D8B030D-6E8A-4147-A177-3AD203B41FA5}">
                      <a16:colId xmlns:a16="http://schemas.microsoft.com/office/drawing/2014/main" val="763671391"/>
                    </a:ext>
                  </a:extLst>
                </a:gridCol>
                <a:gridCol w="721475">
                  <a:extLst>
                    <a:ext uri="{9D8B030D-6E8A-4147-A177-3AD203B41FA5}">
                      <a16:colId xmlns:a16="http://schemas.microsoft.com/office/drawing/2014/main" val="378587233"/>
                    </a:ext>
                  </a:extLst>
                </a:gridCol>
                <a:gridCol w="721475">
                  <a:extLst>
                    <a:ext uri="{9D8B030D-6E8A-4147-A177-3AD203B41FA5}">
                      <a16:colId xmlns:a16="http://schemas.microsoft.com/office/drawing/2014/main" val="3801409282"/>
                    </a:ext>
                  </a:extLst>
                </a:gridCol>
                <a:gridCol w="721475">
                  <a:extLst>
                    <a:ext uri="{9D8B030D-6E8A-4147-A177-3AD203B41FA5}">
                      <a16:colId xmlns:a16="http://schemas.microsoft.com/office/drawing/2014/main" val="1466339617"/>
                    </a:ext>
                  </a:extLst>
                </a:gridCol>
                <a:gridCol w="721475">
                  <a:extLst>
                    <a:ext uri="{9D8B030D-6E8A-4147-A177-3AD203B41FA5}">
                      <a16:colId xmlns:a16="http://schemas.microsoft.com/office/drawing/2014/main" val="564284269"/>
                    </a:ext>
                  </a:extLst>
                </a:gridCol>
              </a:tblGrid>
              <a:tr h="32993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Data Prediction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Target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Total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194164"/>
                  </a:ext>
                </a:extLst>
              </a:tr>
              <a:tr h="358218">
                <a:tc v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Neutral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975857"/>
                  </a:ext>
                </a:extLst>
              </a:tr>
              <a:tr h="268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Merchant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 Restaurant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1,570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795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166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2,531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51133"/>
                  </a:ext>
                </a:extLst>
              </a:tr>
              <a:tr h="268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Merchant Clothing Store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1,420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816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119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2,355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302269"/>
                  </a:ext>
                </a:extLst>
              </a:tr>
              <a:tr h="2685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Total Data Prediction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2,990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1,611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285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4,886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374005"/>
                  </a:ext>
                </a:extLst>
              </a:tr>
            </a:tbl>
          </a:graphicData>
        </a:graphic>
      </p:graphicFrame>
      <p:sp>
        <p:nvSpPr>
          <p:cNvPr id="115" name="TextBox 114"/>
          <p:cNvSpPr txBox="1"/>
          <p:nvPr/>
        </p:nvSpPr>
        <p:spPr>
          <a:xfrm>
            <a:off x="1830698" y="4526743"/>
            <a:ext cx="3427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+mj-lt"/>
              </a:rPr>
              <a:t>Review data distribution from Google:</a:t>
            </a:r>
            <a:endParaRPr lang="en-US" sz="1400" dirty="0" smtClean="0">
              <a:latin typeface="+mj-lt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6815496" y="2861834"/>
            <a:ext cx="218820" cy="1904281"/>
            <a:chOff x="7511378" y="2833753"/>
            <a:chExt cx="149853" cy="3329817"/>
          </a:xfrm>
        </p:grpSpPr>
        <p:cxnSp>
          <p:nvCxnSpPr>
            <p:cNvPr id="117" name="Straight Connector 116"/>
            <p:cNvCxnSpPr/>
            <p:nvPr/>
          </p:nvCxnSpPr>
          <p:spPr>
            <a:xfrm flipH="1">
              <a:off x="7511382" y="2833753"/>
              <a:ext cx="0" cy="3329817"/>
            </a:xfrm>
            <a:prstGeom prst="line">
              <a:avLst/>
            </a:prstGeom>
            <a:ln>
              <a:solidFill>
                <a:srgbClr val="7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Isosceles Triangle 117"/>
            <p:cNvSpPr/>
            <p:nvPr/>
          </p:nvSpPr>
          <p:spPr>
            <a:xfrm rot="5400000">
              <a:off x="7386227" y="4354706"/>
              <a:ext cx="400156" cy="149853"/>
            </a:xfrm>
            <a:prstGeom prst="triangle">
              <a:avLst/>
            </a:prstGeom>
            <a:solidFill>
              <a:srgbClr val="7A0000"/>
            </a:solidFill>
            <a:ln>
              <a:solidFill>
                <a:srgbClr val="7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7230463" y="2459280"/>
            <a:ext cx="3278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+mj-lt"/>
              </a:rPr>
              <a:t>Model Validation</a:t>
            </a:r>
            <a:endParaRPr lang="en-US" sz="1400" dirty="0" smtClean="0">
              <a:latin typeface="+mj-lt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102310" y="5172808"/>
            <a:ext cx="1270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7A0000"/>
                </a:solidFill>
              </a:rPr>
              <a:t>Key </a:t>
            </a:r>
            <a:r>
              <a:rPr lang="en-US" sz="1600">
                <a:solidFill>
                  <a:srgbClr val="7A0000"/>
                </a:solidFill>
              </a:rPr>
              <a:t>H</a:t>
            </a:r>
            <a:r>
              <a:rPr lang="en-US" sz="1600" smtClean="0">
                <a:solidFill>
                  <a:srgbClr val="7A0000"/>
                </a:solidFill>
              </a:rPr>
              <a:t>ighlight</a:t>
            </a:r>
            <a:endParaRPr lang="en-US" sz="1600">
              <a:solidFill>
                <a:srgbClr val="7A0000"/>
              </a:solidFill>
            </a:endParaRPr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67436"/>
              </p:ext>
            </p:extLst>
          </p:nvPr>
        </p:nvGraphicFramePr>
        <p:xfrm>
          <a:off x="7323481" y="2857855"/>
          <a:ext cx="4402022" cy="2040189"/>
        </p:xfrm>
        <a:graphic>
          <a:graphicData uri="http://schemas.openxmlformats.org/drawingml/2006/table">
            <a:tbl>
              <a:tblPr/>
              <a:tblGrid>
                <a:gridCol w="1965803">
                  <a:extLst>
                    <a:ext uri="{9D8B030D-6E8A-4147-A177-3AD203B41FA5}">
                      <a16:colId xmlns:a16="http://schemas.microsoft.com/office/drawing/2014/main" val="763671391"/>
                    </a:ext>
                  </a:extLst>
                </a:gridCol>
                <a:gridCol w="812073">
                  <a:extLst>
                    <a:ext uri="{9D8B030D-6E8A-4147-A177-3AD203B41FA5}">
                      <a16:colId xmlns:a16="http://schemas.microsoft.com/office/drawing/2014/main" val="378587233"/>
                    </a:ext>
                  </a:extLst>
                </a:gridCol>
                <a:gridCol w="812073">
                  <a:extLst>
                    <a:ext uri="{9D8B030D-6E8A-4147-A177-3AD203B41FA5}">
                      <a16:colId xmlns:a16="http://schemas.microsoft.com/office/drawing/2014/main" val="3801409282"/>
                    </a:ext>
                  </a:extLst>
                </a:gridCol>
                <a:gridCol w="812073">
                  <a:extLst>
                    <a:ext uri="{9D8B030D-6E8A-4147-A177-3AD203B41FA5}">
                      <a16:colId xmlns:a16="http://schemas.microsoft.com/office/drawing/2014/main" val="1466339617"/>
                    </a:ext>
                  </a:extLst>
                </a:gridCol>
              </a:tblGrid>
              <a:tr h="442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Data Training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 &amp; Testing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Random Forest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MLD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Naïve Bayes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975857"/>
                  </a:ext>
                </a:extLst>
              </a:tr>
              <a:tr h="31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Accuracy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0.82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0.77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0.53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51133"/>
                  </a:ext>
                </a:extLst>
              </a:tr>
              <a:tr h="31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Precision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0.81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0.77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0.68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49257"/>
                  </a:ext>
                </a:extLst>
              </a:tr>
              <a:tr h="31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Recall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0.82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0.77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0.53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575446"/>
                  </a:ext>
                </a:extLst>
              </a:tr>
              <a:tr h="31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F-1 Score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0.82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0.77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0.53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985489"/>
                  </a:ext>
                </a:extLst>
              </a:tr>
              <a:tr h="31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Cross-Validation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0.80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0.75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0.51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50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69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00005" y="632556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50BD8-4D1C-1844-B24E-73AA7B7DBF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12759" y="265496"/>
            <a:ext cx="6642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ea typeface="Open Sans" panose="020B0606030504020204" pitchFamily="34" charset="0"/>
                <a:cs typeface="Open Sans" panose="020B0606030504020204" pitchFamily="34" charset="0"/>
              </a:rPr>
              <a:t>Acquisition: Data </a:t>
            </a:r>
            <a:r>
              <a:rPr lang="en-US" sz="2400" b="1">
                <a:ea typeface="Open Sans" panose="020B0606030504020204" pitchFamily="34" charset="0"/>
                <a:cs typeface="Open Sans" panose="020B0606030504020204" pitchFamily="34" charset="0"/>
              </a:rPr>
              <a:t>Preprocessing &amp; Model Selection</a:t>
            </a:r>
            <a:endParaRPr lang="id-ID" sz="2400" b="1" dirty="0">
              <a:solidFill>
                <a:prstClr val="black"/>
              </a:solidFill>
              <a:cs typeface="Lato Regular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16426" y="291337"/>
            <a:ext cx="717144" cy="416024"/>
            <a:chOff x="0" y="290281"/>
            <a:chExt cx="1235310" cy="689927"/>
          </a:xfrm>
        </p:grpSpPr>
        <p:sp>
          <p:nvSpPr>
            <p:cNvPr id="77" name="Flowchart: Delay 76"/>
            <p:cNvSpPr/>
            <p:nvPr/>
          </p:nvSpPr>
          <p:spPr>
            <a:xfrm>
              <a:off x="464550" y="290611"/>
              <a:ext cx="770760" cy="689597"/>
            </a:xfrm>
            <a:prstGeom prst="flowChartDelay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 flipH="1">
              <a:off x="0" y="290281"/>
              <a:ext cx="464550" cy="689927"/>
            </a:xfrm>
            <a:prstGeom prst="rect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Oval 82"/>
          <p:cNvSpPr/>
          <p:nvPr/>
        </p:nvSpPr>
        <p:spPr>
          <a:xfrm>
            <a:off x="202531" y="367537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C0FDA3-506B-4054-979E-028356E06FF0}"/>
              </a:ext>
            </a:extLst>
          </p:cNvPr>
          <p:cNvCxnSpPr/>
          <p:nvPr/>
        </p:nvCxnSpPr>
        <p:spPr>
          <a:xfrm flipV="1">
            <a:off x="276927" y="3501989"/>
            <a:ext cx="11338560" cy="0"/>
          </a:xfrm>
          <a:prstGeom prst="line">
            <a:avLst/>
          </a:prstGeom>
          <a:noFill/>
          <a:ln w="9525" cap="rnd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286115" y="803162"/>
            <a:ext cx="106358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>
                <a:latin typeface="+mj-lt"/>
              </a:rPr>
              <a:t>To </a:t>
            </a:r>
            <a:r>
              <a:rPr lang="en-US" sz="1300" b="1" dirty="0" smtClean="0">
                <a:latin typeface="+mj-lt"/>
              </a:rPr>
              <a:t>capture the sentiment trend </a:t>
            </a:r>
            <a:r>
              <a:rPr lang="en-US" sz="1300" dirty="0" smtClean="0">
                <a:latin typeface="+mj-lt"/>
              </a:rPr>
              <a:t>of each merchant, we use </a:t>
            </a:r>
            <a:r>
              <a:rPr lang="en-US" sz="1300" b="1" dirty="0" smtClean="0">
                <a:latin typeface="+mj-lt"/>
              </a:rPr>
              <a:t>scoring</a:t>
            </a:r>
            <a:r>
              <a:rPr lang="en-US" sz="1300" dirty="0" smtClean="0">
                <a:latin typeface="+mj-lt"/>
              </a:rPr>
              <a:t> to assign weight based on last </a:t>
            </a:r>
            <a:r>
              <a:rPr lang="en-US" sz="1300" smtClean="0">
                <a:latin typeface="+mj-lt"/>
              </a:rPr>
              <a:t>review period. </a:t>
            </a:r>
            <a:r>
              <a:rPr lang="en-US" sz="1300" dirty="0" smtClean="0">
                <a:latin typeface="+mj-lt"/>
              </a:rPr>
              <a:t>The most </a:t>
            </a:r>
            <a:r>
              <a:rPr lang="en-US" sz="1300" b="1" smtClean="0">
                <a:latin typeface="+mj-lt"/>
              </a:rPr>
              <a:t>recent month </a:t>
            </a:r>
            <a:r>
              <a:rPr lang="en-US" sz="1300" b="1" dirty="0" smtClean="0">
                <a:latin typeface="+mj-lt"/>
              </a:rPr>
              <a:t>will have higher weight </a:t>
            </a:r>
            <a:r>
              <a:rPr lang="en-US" sz="1300" dirty="0" smtClean="0">
                <a:latin typeface="+mj-lt"/>
              </a:rPr>
              <a:t>than </a:t>
            </a:r>
            <a:r>
              <a:rPr lang="en-US" sz="1300" smtClean="0">
                <a:latin typeface="+mj-lt"/>
              </a:rPr>
              <a:t>previous month</a:t>
            </a:r>
            <a:endParaRPr lang="en-US" sz="1300" dirty="0">
              <a:latin typeface="+mj-lt"/>
            </a:endParaRPr>
          </a:p>
        </p:txBody>
      </p: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25300"/>
              </p:ext>
            </p:extLst>
          </p:nvPr>
        </p:nvGraphicFramePr>
        <p:xfrm>
          <a:off x="364826" y="1377027"/>
          <a:ext cx="7304559" cy="1881290"/>
        </p:xfrm>
        <a:graphic>
          <a:graphicData uri="http://schemas.openxmlformats.org/drawingml/2006/table">
            <a:tbl>
              <a:tblPr/>
              <a:tblGrid>
                <a:gridCol w="1547558">
                  <a:extLst>
                    <a:ext uri="{9D8B030D-6E8A-4147-A177-3AD203B41FA5}">
                      <a16:colId xmlns:a16="http://schemas.microsoft.com/office/drawing/2014/main" val="7636713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8587233"/>
                    </a:ext>
                  </a:extLst>
                </a:gridCol>
                <a:gridCol w="2113756">
                  <a:extLst>
                    <a:ext uri="{9D8B030D-6E8A-4147-A177-3AD203B41FA5}">
                      <a16:colId xmlns:a16="http://schemas.microsoft.com/office/drawing/2014/main" val="3801409282"/>
                    </a:ext>
                  </a:extLst>
                </a:gridCol>
                <a:gridCol w="2728845">
                  <a:extLst>
                    <a:ext uri="{9D8B030D-6E8A-4147-A177-3AD203B41FA5}">
                      <a16:colId xmlns:a16="http://schemas.microsoft.com/office/drawing/2014/main" val="4072484242"/>
                    </a:ext>
                  </a:extLst>
                </a:gridCol>
              </a:tblGrid>
              <a:tr h="3762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Period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Weight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Probability of Positive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 Sentiment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Scoring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baseline="0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Per Month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975857"/>
                  </a:ext>
                </a:extLst>
              </a:tr>
              <a:tr h="3762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Month 0 &amp; - 1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45%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Total Positive Sentiment /  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Total Review</a:t>
                      </a:r>
                    </a:p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In respectively </a:t>
                      </a:r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each month’s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0.45 * Probability of positive sentiment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51133"/>
                  </a:ext>
                </a:extLst>
              </a:tr>
              <a:tr h="3762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Month -2 &amp; -3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35%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0.35 * Probability of positive sentiment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49257"/>
                  </a:ext>
                </a:extLst>
              </a:tr>
              <a:tr h="3762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Month</a:t>
                      </a:r>
                      <a:r>
                        <a:rPr lang="en-US" sz="12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 -4 % -5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20%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0.2 *</a:t>
                      </a:r>
                      <a:r>
                        <a:rPr lang="en-US" sz="1200" b="0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Probability of Positive Sentiment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575446"/>
                  </a:ext>
                </a:extLst>
              </a:tr>
              <a:tr h="376258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Total Scoring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Total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Scoring </a:t>
                      </a:r>
                      <a:r>
                        <a:rPr lang="en-US" sz="1200" b="0" baseline="0" smtClean="0">
                          <a:solidFill>
                            <a:schemeClr val="tx1"/>
                          </a:solidFill>
                          <a:latin typeface="+mj-lt"/>
                        </a:rPr>
                        <a:t>each Month’s 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Group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78780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694183" y="2049895"/>
            <a:ext cx="2983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Capture &amp; Prioritize</a:t>
            </a:r>
            <a:r>
              <a:rPr lang="en-US" sz="1400" dirty="0">
                <a:latin typeface="+mj-lt"/>
              </a:rPr>
              <a:t> merchants who are </a:t>
            </a:r>
            <a:r>
              <a:rPr lang="en-US" sz="1400" b="1" dirty="0">
                <a:latin typeface="+mj-lt"/>
              </a:rPr>
              <a:t>growing &amp; consistently</a:t>
            </a:r>
            <a:r>
              <a:rPr lang="en-US" sz="1400" dirty="0">
                <a:latin typeface="+mj-lt"/>
              </a:rPr>
              <a:t> have positive sentiment.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5" y="4096559"/>
            <a:ext cx="791569" cy="666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Rectangle 58"/>
          <p:cNvSpPr/>
          <p:nvPr/>
        </p:nvSpPr>
        <p:spPr>
          <a:xfrm>
            <a:off x="1220735" y="4161362"/>
            <a:ext cx="2888749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00" b="1" smtClean="0">
                <a:latin typeface="+mj-lt"/>
              </a:rPr>
              <a:t>Shabu-Shabu Le-Ta-Su</a:t>
            </a:r>
            <a:endParaRPr lang="en-US" sz="1300" dirty="0" smtClean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1300" dirty="0" smtClean="0">
                <a:latin typeface="+mj-lt"/>
              </a:rPr>
              <a:t>Location = Grand Indonesia</a:t>
            </a:r>
          </a:p>
          <a:p>
            <a:pPr>
              <a:lnSpc>
                <a:spcPct val="90000"/>
              </a:lnSpc>
            </a:pPr>
            <a:r>
              <a:rPr lang="en-US" sz="1300" dirty="0" smtClean="0">
                <a:latin typeface="+mj-lt"/>
              </a:rPr>
              <a:t>Total Review = 89</a:t>
            </a:r>
            <a:endParaRPr lang="en-US" sz="13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26778" y="4240333"/>
            <a:ext cx="465578" cy="1140057"/>
            <a:chOff x="5417647" y="4488802"/>
            <a:chExt cx="465578" cy="1140057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8881" y="4488803"/>
              <a:ext cx="274344" cy="1091279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 rot="16200000">
              <a:off x="4978423" y="4928026"/>
              <a:ext cx="114005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b="1" dirty="0" smtClean="0"/>
                <a:t>Higher Weight</a:t>
              </a:r>
              <a:endParaRPr lang="en-US" sz="1100" b="1" dirty="0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3955533" y="5779785"/>
            <a:ext cx="465068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From this scoring we were able to see the </a:t>
            </a:r>
            <a:r>
              <a:rPr lang="en-US" sz="1400" b="1" dirty="0" smtClean="0">
                <a:latin typeface="+mj-lt"/>
              </a:rPr>
              <a:t>positive sentiment trend </a:t>
            </a:r>
            <a:r>
              <a:rPr lang="en-US" sz="1400" dirty="0" smtClean="0">
                <a:latin typeface="+mj-lt"/>
              </a:rPr>
              <a:t>for </a:t>
            </a:r>
            <a:r>
              <a:rPr lang="en-US" sz="1400" b="1" smtClean="0">
                <a:latin typeface="+mj-lt"/>
              </a:rPr>
              <a:t>Shabu-Shabu Le-Ta-Su</a:t>
            </a:r>
            <a:r>
              <a:rPr lang="en-US" sz="1400" smtClean="0">
                <a:latin typeface="+mj-lt"/>
              </a:rPr>
              <a:t>. We </a:t>
            </a:r>
            <a:r>
              <a:rPr lang="en-US" sz="1400" dirty="0" smtClean="0">
                <a:latin typeface="+mj-lt"/>
              </a:rPr>
              <a:t>can conclude that this merchant </a:t>
            </a:r>
            <a:r>
              <a:rPr lang="en-US" sz="1400" b="1" dirty="0" smtClean="0">
                <a:latin typeface="+mj-lt"/>
              </a:rPr>
              <a:t>consistently have positive sentiment.</a:t>
            </a:r>
            <a:endParaRPr lang="en-US" sz="1400" b="1" dirty="0">
              <a:latin typeface="+mj-lt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8160784" y="1405436"/>
            <a:ext cx="177800" cy="1852881"/>
            <a:chOff x="7511378" y="2833753"/>
            <a:chExt cx="149853" cy="3329817"/>
          </a:xfrm>
        </p:grpSpPr>
        <p:cxnSp>
          <p:nvCxnSpPr>
            <p:cNvPr id="72" name="Straight Connector 71"/>
            <p:cNvCxnSpPr/>
            <p:nvPr/>
          </p:nvCxnSpPr>
          <p:spPr>
            <a:xfrm flipH="1">
              <a:off x="7511382" y="2833753"/>
              <a:ext cx="0" cy="3329817"/>
            </a:xfrm>
            <a:prstGeom prst="line">
              <a:avLst/>
            </a:prstGeom>
            <a:ln>
              <a:solidFill>
                <a:srgbClr val="7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Isosceles Triangle 72"/>
            <p:cNvSpPr/>
            <p:nvPr/>
          </p:nvSpPr>
          <p:spPr>
            <a:xfrm rot="5400000">
              <a:off x="7386227" y="4354706"/>
              <a:ext cx="400156" cy="149853"/>
            </a:xfrm>
            <a:prstGeom prst="triangle">
              <a:avLst/>
            </a:prstGeom>
            <a:solidFill>
              <a:srgbClr val="7A0000"/>
            </a:solidFill>
            <a:ln>
              <a:solidFill>
                <a:srgbClr val="7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286115" y="3613233"/>
            <a:ext cx="1078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7A0000"/>
                </a:solidFill>
              </a:rPr>
              <a:t>Illustration</a:t>
            </a:r>
            <a:endParaRPr lang="en-US" sz="1600">
              <a:solidFill>
                <a:srgbClr val="7A0000"/>
              </a:solidFill>
            </a:endParaRPr>
          </a:p>
        </p:txBody>
      </p: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954914"/>
              </p:ext>
            </p:extLst>
          </p:nvPr>
        </p:nvGraphicFramePr>
        <p:xfrm>
          <a:off x="352085" y="5035632"/>
          <a:ext cx="3026115" cy="1498790"/>
        </p:xfrm>
        <a:graphic>
          <a:graphicData uri="http://schemas.openxmlformats.org/drawingml/2006/table">
            <a:tbl>
              <a:tblPr/>
              <a:tblGrid>
                <a:gridCol w="867115">
                  <a:extLst>
                    <a:ext uri="{9D8B030D-6E8A-4147-A177-3AD203B41FA5}">
                      <a16:colId xmlns:a16="http://schemas.microsoft.com/office/drawing/2014/main" val="76367139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80140928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424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Period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Total </a:t>
                      </a:r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/>
                      </a:r>
                      <a:b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</a:br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Review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Total positive Sentiment Review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975857"/>
                  </a:ext>
                </a:extLst>
              </a:tr>
              <a:tr h="281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 </a:t>
                      </a:r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0 &amp; - 1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58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49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51133"/>
                  </a:ext>
                </a:extLst>
              </a:tr>
              <a:tr h="281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 -</a:t>
                      </a:r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2 &amp; -3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14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49257"/>
                  </a:ext>
                </a:extLst>
              </a:tr>
              <a:tr h="281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 </a:t>
                      </a:r>
                      <a:r>
                        <a:rPr lang="en-US" sz="12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-</a:t>
                      </a:r>
                      <a:r>
                        <a:rPr lang="en-US" sz="12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4 % -5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17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575446"/>
                  </a:ext>
                </a:extLst>
              </a:tr>
              <a:tr h="281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Total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89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67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78780"/>
                  </a:ext>
                </a:extLst>
              </a:tr>
            </a:tbl>
          </a:graphicData>
        </a:graphic>
      </p:graphicFrame>
      <p:grpSp>
        <p:nvGrpSpPr>
          <p:cNvPr id="79" name="Group 78"/>
          <p:cNvGrpSpPr/>
          <p:nvPr/>
        </p:nvGrpSpPr>
        <p:grpSpPr>
          <a:xfrm>
            <a:off x="3660572" y="4254322"/>
            <a:ext cx="208479" cy="2219099"/>
            <a:chOff x="7511382" y="2833753"/>
            <a:chExt cx="154557" cy="3329817"/>
          </a:xfrm>
        </p:grpSpPr>
        <p:cxnSp>
          <p:nvCxnSpPr>
            <p:cNvPr id="80" name="Straight Connector 79"/>
            <p:cNvCxnSpPr/>
            <p:nvPr/>
          </p:nvCxnSpPr>
          <p:spPr>
            <a:xfrm flipH="1">
              <a:off x="7511382" y="2833753"/>
              <a:ext cx="0" cy="3329817"/>
            </a:xfrm>
            <a:prstGeom prst="line">
              <a:avLst/>
            </a:prstGeom>
            <a:ln>
              <a:solidFill>
                <a:srgbClr val="7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Isosceles Triangle 80"/>
            <p:cNvSpPr/>
            <p:nvPr/>
          </p:nvSpPr>
          <p:spPr>
            <a:xfrm rot="5400000">
              <a:off x="7390935" y="4354706"/>
              <a:ext cx="400156" cy="149853"/>
            </a:xfrm>
            <a:prstGeom prst="triangle">
              <a:avLst/>
            </a:prstGeom>
            <a:solidFill>
              <a:srgbClr val="7A0000"/>
            </a:solidFill>
            <a:ln>
              <a:solidFill>
                <a:srgbClr val="7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944065"/>
              </p:ext>
            </p:extLst>
          </p:nvPr>
        </p:nvGraphicFramePr>
        <p:xfrm>
          <a:off x="4519181" y="4161362"/>
          <a:ext cx="4087039" cy="1498790"/>
        </p:xfrm>
        <a:graphic>
          <a:graphicData uri="http://schemas.openxmlformats.org/drawingml/2006/table">
            <a:tbl>
              <a:tblPr/>
              <a:tblGrid>
                <a:gridCol w="935791">
                  <a:extLst>
                    <a:ext uri="{9D8B030D-6E8A-4147-A177-3AD203B41FA5}">
                      <a16:colId xmlns:a16="http://schemas.microsoft.com/office/drawing/2014/main" val="76367139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01409282"/>
                    </a:ext>
                  </a:extLst>
                </a:gridCol>
                <a:gridCol w="1301304">
                  <a:extLst>
                    <a:ext uri="{9D8B030D-6E8A-4147-A177-3AD203B41FA5}">
                      <a16:colId xmlns:a16="http://schemas.microsoft.com/office/drawing/2014/main" val="4072484242"/>
                    </a:ext>
                  </a:extLst>
                </a:gridCol>
                <a:gridCol w="1301304">
                  <a:extLst>
                    <a:ext uri="{9D8B030D-6E8A-4147-A177-3AD203B41FA5}">
                      <a16:colId xmlns:a16="http://schemas.microsoft.com/office/drawing/2014/main" val="3310033429"/>
                    </a:ext>
                  </a:extLst>
                </a:gridCol>
              </a:tblGrid>
              <a:tr h="261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Period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Weight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Probability of Positive Sentiment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Scoring per Year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975857"/>
                  </a:ext>
                </a:extLst>
              </a:tr>
              <a:tr h="281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Month 0 &amp; - 1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45%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49/58 = 0.84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0.45 * 0.84 = 0.38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51133"/>
                  </a:ext>
                </a:extLst>
              </a:tr>
              <a:tr h="281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Month -2 &amp; -3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35%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8/14 = 0.57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0.35 * 0.57 = 0.2</a:t>
                      </a:r>
                      <a:endParaRPr lang="en-US" sz="12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149257"/>
                  </a:ext>
                </a:extLst>
              </a:tr>
              <a:tr h="2816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Month</a:t>
                      </a:r>
                      <a:r>
                        <a:rPr lang="en-US" sz="12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 -4 % -5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20%</a:t>
                      </a:r>
                      <a:endParaRPr lang="en-US" sz="1200" b="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10/17 = 0.58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0.2 * 0.58 = 0.12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575446"/>
                  </a:ext>
                </a:extLst>
              </a:tr>
              <a:tr h="28167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Total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smtClean="0">
                          <a:solidFill>
                            <a:schemeClr val="tx1"/>
                          </a:solidFill>
                          <a:latin typeface="+mj-lt"/>
                        </a:rPr>
                        <a:t>0.7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78780"/>
                  </a:ext>
                </a:extLst>
              </a:tr>
            </a:tbl>
          </a:graphicData>
        </a:graphic>
      </p:graphicFrame>
      <p:grpSp>
        <p:nvGrpSpPr>
          <p:cNvPr id="95" name="Group 94"/>
          <p:cNvGrpSpPr/>
          <p:nvPr/>
        </p:nvGrpSpPr>
        <p:grpSpPr>
          <a:xfrm>
            <a:off x="8881343" y="4226425"/>
            <a:ext cx="208479" cy="2219099"/>
            <a:chOff x="7511382" y="2833753"/>
            <a:chExt cx="154557" cy="3329817"/>
          </a:xfrm>
        </p:grpSpPr>
        <p:cxnSp>
          <p:nvCxnSpPr>
            <p:cNvPr id="98" name="Straight Connector 97"/>
            <p:cNvCxnSpPr/>
            <p:nvPr/>
          </p:nvCxnSpPr>
          <p:spPr>
            <a:xfrm flipH="1">
              <a:off x="7511382" y="2833753"/>
              <a:ext cx="0" cy="3329817"/>
            </a:xfrm>
            <a:prstGeom prst="line">
              <a:avLst/>
            </a:prstGeom>
            <a:ln>
              <a:solidFill>
                <a:srgbClr val="7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Isosceles Triangle 100"/>
            <p:cNvSpPr/>
            <p:nvPr/>
          </p:nvSpPr>
          <p:spPr>
            <a:xfrm rot="5400000">
              <a:off x="7390935" y="4354706"/>
              <a:ext cx="400156" cy="149853"/>
            </a:xfrm>
            <a:prstGeom prst="triangle">
              <a:avLst/>
            </a:prstGeom>
            <a:solidFill>
              <a:srgbClr val="7A0000"/>
            </a:solidFill>
            <a:ln>
              <a:solidFill>
                <a:srgbClr val="7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9198429" y="4090233"/>
            <a:ext cx="1528858" cy="272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00" b="1" smtClean="0">
                <a:latin typeface="+mj-lt"/>
              </a:rPr>
              <a:t>Top 5 Merchant</a:t>
            </a:r>
            <a:endParaRPr lang="en-US" sz="13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668" y="4362615"/>
            <a:ext cx="2557918" cy="20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105091"/>
              </p:ext>
            </p:extLst>
          </p:nvPr>
        </p:nvGraphicFramePr>
        <p:xfrm>
          <a:off x="7978084" y="2844792"/>
          <a:ext cx="3640051" cy="34290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3971">
                  <a:extLst>
                    <a:ext uri="{9D8B030D-6E8A-4147-A177-3AD203B41FA5}">
                      <a16:colId xmlns:a16="http://schemas.microsoft.com/office/drawing/2014/main" val="347906081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959770450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248199865"/>
                    </a:ext>
                  </a:extLst>
                </a:gridCol>
              </a:tblGrid>
              <a:tr h="3980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Cluster</a:t>
                      </a:r>
                      <a:endParaRPr lang="en-US" sz="1200" b="0" i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Top Merchant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Key Highlights</a:t>
                      </a:r>
                      <a:endParaRPr lang="en-US" sz="1200" b="0" i="0" u="none" strike="noStrike" kern="120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79547"/>
                  </a:ext>
                </a:extLst>
              </a:tr>
              <a:tr h="86416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/>
                        <a:t>Housing, Travel, Automotive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Aged 30 – 40 yo,</a:t>
                      </a:r>
                      <a: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income and high CC spending. </a:t>
                      </a:r>
                      <a:endParaRPr lang="en-US" sz="12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385242"/>
                  </a:ext>
                </a:extLst>
              </a:tr>
              <a:tr h="72228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Travel, Automotive, Restaurant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Aged 20 – 30 yo,</a:t>
                      </a:r>
                      <a: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moderate income and high CC spending.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451294"/>
                  </a:ext>
                </a:extLst>
              </a:tr>
              <a:tr h="72228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Shopping, Restaurant, E-Commerce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Aged 40 – 50 yo,</a:t>
                      </a:r>
                      <a: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income and lower CC spending. 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462060"/>
                  </a:ext>
                </a:extLst>
              </a:tr>
              <a:tr h="722280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Shopping, E-Commerce, Groceries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Aged 20</a:t>
                      </a:r>
                      <a: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30 yo,</a:t>
                      </a:r>
                      <a: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lower income and CC spending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259646"/>
                  </a:ext>
                </a:extLst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812759" y="265496"/>
            <a:ext cx="4998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solidFill>
                  <a:prstClr val="black"/>
                </a:solidFill>
                <a:cs typeface="Lato Regular"/>
              </a:rPr>
              <a:t>Portofolio Management </a:t>
            </a:r>
            <a:r>
              <a:rPr lang="en-US" sz="1600" smtClean="0">
                <a:solidFill>
                  <a:prstClr val="black"/>
                </a:solidFill>
                <a:cs typeface="Lato Regular"/>
              </a:rPr>
              <a:t>Customer Clustering</a:t>
            </a:r>
            <a:endParaRPr lang="id-ID" sz="2400" dirty="0">
              <a:solidFill>
                <a:prstClr val="black"/>
              </a:solidFill>
              <a:cs typeface="Lato Regular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6426" y="291337"/>
            <a:ext cx="717144" cy="416024"/>
            <a:chOff x="0" y="290281"/>
            <a:chExt cx="1235310" cy="689927"/>
          </a:xfrm>
        </p:grpSpPr>
        <p:sp>
          <p:nvSpPr>
            <p:cNvPr id="76" name="Flowchart: Delay 75"/>
            <p:cNvSpPr/>
            <p:nvPr/>
          </p:nvSpPr>
          <p:spPr>
            <a:xfrm>
              <a:off x="464550" y="290611"/>
              <a:ext cx="770760" cy="689597"/>
            </a:xfrm>
            <a:prstGeom prst="flowChartDelay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 flipH="1">
              <a:off x="0" y="290281"/>
              <a:ext cx="464550" cy="689927"/>
            </a:xfrm>
            <a:prstGeom prst="rect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577897"/>
              </p:ext>
            </p:extLst>
          </p:nvPr>
        </p:nvGraphicFramePr>
        <p:xfrm>
          <a:off x="609746" y="1041399"/>
          <a:ext cx="10924839" cy="736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1612">
                  <a:extLst>
                    <a:ext uri="{9D8B030D-6E8A-4147-A177-3AD203B41FA5}">
                      <a16:colId xmlns:a16="http://schemas.microsoft.com/office/drawing/2014/main" val="347906081"/>
                    </a:ext>
                  </a:extLst>
                </a:gridCol>
                <a:gridCol w="3048489">
                  <a:extLst>
                    <a:ext uri="{9D8B030D-6E8A-4147-A177-3AD203B41FA5}">
                      <a16:colId xmlns:a16="http://schemas.microsoft.com/office/drawing/2014/main" val="1959770450"/>
                    </a:ext>
                  </a:extLst>
                </a:gridCol>
                <a:gridCol w="4234738">
                  <a:extLst>
                    <a:ext uri="{9D8B030D-6E8A-4147-A177-3AD203B41FA5}">
                      <a16:colId xmlns:a16="http://schemas.microsoft.com/office/drawing/2014/main" val="2248199865"/>
                    </a:ext>
                  </a:extLst>
                </a:gridCol>
              </a:tblGrid>
              <a:tr h="36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 – 3 to M – 9  (Maturity Period)</a:t>
                      </a:r>
                      <a:endParaRPr lang="en-US" sz="13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 – 10 to M – 11 (Gap Period)</a:t>
                      </a:r>
                      <a:r>
                        <a:rPr lang="en-US" sz="1300" b="0" u="none" strike="noStrike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 – 12  (Target Period)</a:t>
                      </a:r>
                      <a:r>
                        <a:rPr lang="en-US" sz="1300" b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3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385242"/>
                  </a:ext>
                </a:extLst>
              </a:tr>
              <a:tr h="3683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Input: </a:t>
                      </a:r>
                      <a:r>
                        <a:rPr lang="en-US" sz="1300" b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Acquired CC User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3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Output: </a:t>
                      </a:r>
                      <a:r>
                        <a:rPr kumimoji="0" lang="en-US" sz="13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Targeted Customer for Specific Campaign</a:t>
                      </a:r>
                      <a:endParaRPr lang="en-US" sz="13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451294"/>
                  </a:ext>
                </a:extLst>
              </a:tr>
            </a:tbl>
          </a:graphicData>
        </a:graphic>
      </p:graphicFrame>
      <p:sp>
        <p:nvSpPr>
          <p:cNvPr id="46" name="Rectangle 45"/>
          <p:cNvSpPr/>
          <p:nvPr/>
        </p:nvSpPr>
        <p:spPr>
          <a:xfrm>
            <a:off x="1116228" y="2127078"/>
            <a:ext cx="9740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smtClean="0">
                <a:solidFill>
                  <a:prstClr val="black"/>
                </a:solidFill>
                <a:cs typeface="Lato Regular"/>
              </a:rPr>
              <a:t>Clustering and RFM (Recency, Frequency, Monetary) modeling done to determine target and matched campaign.</a:t>
            </a:r>
            <a:endParaRPr lang="id-ID" sz="1600" b="1" dirty="0">
              <a:solidFill>
                <a:prstClr val="black"/>
              </a:solidFill>
              <a:cs typeface="Lato Regular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44670" y="2104939"/>
            <a:ext cx="407935" cy="313661"/>
            <a:chOff x="0" y="290281"/>
            <a:chExt cx="1235310" cy="689927"/>
          </a:xfrm>
        </p:grpSpPr>
        <p:sp>
          <p:nvSpPr>
            <p:cNvPr id="48" name="Flowchart: Delay 47"/>
            <p:cNvSpPr/>
            <p:nvPr/>
          </p:nvSpPr>
          <p:spPr>
            <a:xfrm>
              <a:off x="464550" y="290611"/>
              <a:ext cx="770760" cy="689597"/>
            </a:xfrm>
            <a:prstGeom prst="flowChartDelay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0" y="290281"/>
              <a:ext cx="464550" cy="689927"/>
            </a:xfrm>
            <a:prstGeom prst="rect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593870" y="2785480"/>
            <a:ext cx="26131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>
                <a:solidFill>
                  <a:prstClr val="black"/>
                </a:solidFill>
                <a:cs typeface="Lato Regular"/>
              </a:rPr>
              <a:t>Behavioral Segmentation</a:t>
            </a:r>
          </a:p>
          <a:p>
            <a:r>
              <a:rPr lang="en-US" sz="1600" smtClean="0">
                <a:solidFill>
                  <a:prstClr val="black"/>
                </a:solidFill>
                <a:cs typeface="Lato Regular"/>
              </a:rPr>
              <a:t>Establishes proxy for cars usage drivers</a:t>
            </a:r>
            <a:endParaRPr lang="id-ID" sz="1600" dirty="0">
              <a:solidFill>
                <a:prstClr val="black"/>
              </a:solidFill>
              <a:cs typeface="Lato Regular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09746" y="3788669"/>
            <a:ext cx="26131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>
                <a:solidFill>
                  <a:prstClr val="black"/>
                </a:solidFill>
                <a:cs typeface="Lato Regular"/>
              </a:rPr>
              <a:t>Spend Preference</a:t>
            </a:r>
          </a:p>
          <a:p>
            <a:r>
              <a:rPr lang="en-US" sz="1600" smtClean="0">
                <a:solidFill>
                  <a:prstClr val="black"/>
                </a:solidFill>
                <a:cs typeface="Lato Regular"/>
              </a:rPr>
              <a:t>Informs incentive design and category expansion plus product design</a:t>
            </a:r>
            <a:endParaRPr lang="id-ID" sz="1600" dirty="0">
              <a:solidFill>
                <a:prstClr val="black"/>
              </a:solidFill>
              <a:cs typeface="Lato Regular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3869" y="5038079"/>
            <a:ext cx="26131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smtClean="0">
                <a:solidFill>
                  <a:prstClr val="black"/>
                </a:solidFill>
                <a:cs typeface="Lato Regular"/>
              </a:rPr>
              <a:t>Revenue Monitoring</a:t>
            </a:r>
          </a:p>
          <a:p>
            <a:r>
              <a:rPr lang="en-US" sz="1600" smtClean="0">
                <a:solidFill>
                  <a:prstClr val="black"/>
                </a:solidFill>
                <a:cs typeface="Lato Regular"/>
              </a:rPr>
              <a:t>Identiy High Value Customers and focuses retention activities</a:t>
            </a:r>
            <a:endParaRPr lang="id-ID" sz="1600" dirty="0">
              <a:solidFill>
                <a:prstClr val="black"/>
              </a:solidFill>
              <a:cs typeface="Lato Regula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263900" y="2785480"/>
            <a:ext cx="0" cy="3329817"/>
          </a:xfrm>
          <a:prstGeom prst="line">
            <a:avLst/>
          </a:prstGeom>
          <a:ln>
            <a:solidFill>
              <a:srgbClr val="7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 rot="5400000">
            <a:off x="3165253" y="4210024"/>
            <a:ext cx="482761" cy="260068"/>
          </a:xfrm>
          <a:prstGeom prst="triangle">
            <a:avLst/>
          </a:prstGeom>
          <a:solidFill>
            <a:srgbClr val="7A0000"/>
          </a:solidFill>
          <a:ln>
            <a:solidFill>
              <a:srgbClr val="7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523968" y="2830670"/>
            <a:ext cx="3674073" cy="3641952"/>
            <a:chOff x="3935111" y="2693151"/>
            <a:chExt cx="3674073" cy="3641952"/>
          </a:xfrm>
        </p:grpSpPr>
        <p:grpSp>
          <p:nvGrpSpPr>
            <p:cNvPr id="10" name="Group 9"/>
            <p:cNvGrpSpPr/>
            <p:nvPr/>
          </p:nvGrpSpPr>
          <p:grpSpPr>
            <a:xfrm>
              <a:off x="4392705" y="2765262"/>
              <a:ext cx="3200400" cy="3173258"/>
              <a:chOff x="4392705" y="2770342"/>
              <a:chExt cx="3200400" cy="3173258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 flipH="1" flipV="1">
                <a:off x="4392705" y="2770342"/>
                <a:ext cx="1495" cy="31732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 rot="5400000" flipH="1" flipV="1">
                <a:off x="5992905" y="4338320"/>
                <a:ext cx="0" cy="32004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/>
            <p:cNvSpPr/>
            <p:nvPr/>
          </p:nvSpPr>
          <p:spPr>
            <a:xfrm rot="16200000">
              <a:off x="3745956" y="2882306"/>
              <a:ext cx="71686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smtClean="0">
                  <a:solidFill>
                    <a:prstClr val="black"/>
                  </a:solidFill>
                  <a:cs typeface="Lato Regular"/>
                </a:rPr>
                <a:t>Spend</a:t>
              </a:r>
              <a:endParaRPr lang="id-ID" sz="1600" b="1" dirty="0">
                <a:solidFill>
                  <a:prstClr val="black"/>
                </a:solidFill>
                <a:cs typeface="Lato Regular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93961" y="5996549"/>
              <a:ext cx="815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smtClean="0">
                  <a:solidFill>
                    <a:prstClr val="black"/>
                  </a:solidFill>
                  <a:cs typeface="Lato Regular"/>
                </a:rPr>
                <a:t>Income</a:t>
              </a:r>
              <a:endParaRPr lang="id-ID" sz="1600" b="1" dirty="0">
                <a:solidFill>
                  <a:prstClr val="black"/>
                </a:solidFill>
                <a:cs typeface="Lato Regular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392705" y="2921000"/>
              <a:ext cx="1508760" cy="3017520"/>
              <a:chOff x="4392705" y="2933700"/>
              <a:chExt cx="1135351" cy="2260276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394200" y="2933700"/>
                <a:ext cx="1133856" cy="113013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392705" y="4063838"/>
                <a:ext cx="1133856" cy="113013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97737" y="2921000"/>
              <a:ext cx="1508760" cy="3017520"/>
              <a:chOff x="4392705" y="2933700"/>
              <a:chExt cx="1135351" cy="2260276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4394200" y="2933700"/>
                <a:ext cx="1133856" cy="113013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4392705" y="4063838"/>
                <a:ext cx="1133856" cy="113013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Oval 53"/>
          <p:cNvSpPr/>
          <p:nvPr/>
        </p:nvSpPr>
        <p:spPr>
          <a:xfrm>
            <a:off x="6239980" y="3237043"/>
            <a:ext cx="365760" cy="365760"/>
          </a:xfrm>
          <a:prstGeom prst="ellipse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mtClean="0">
                <a:solidFill>
                  <a:schemeClr val="bg1"/>
                </a:solidFill>
              </a:rPr>
              <a:t>A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5437476" y="3897809"/>
            <a:ext cx="365760" cy="365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9" name="Oval 68"/>
          <p:cNvSpPr/>
          <p:nvPr/>
        </p:nvSpPr>
        <p:spPr>
          <a:xfrm>
            <a:off x="6290153" y="4889085"/>
            <a:ext cx="365760" cy="3657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1" name="Oval 70"/>
          <p:cNvSpPr/>
          <p:nvPr/>
        </p:nvSpPr>
        <p:spPr>
          <a:xfrm>
            <a:off x="4539659" y="5073944"/>
            <a:ext cx="365760" cy="36576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D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7511379" y="2833753"/>
            <a:ext cx="260068" cy="3329817"/>
            <a:chOff x="7511379" y="2833753"/>
            <a:chExt cx="260068" cy="3329817"/>
          </a:xfrm>
        </p:grpSpPr>
        <p:cxnSp>
          <p:nvCxnSpPr>
            <p:cNvPr id="72" name="Straight Connector 71"/>
            <p:cNvCxnSpPr/>
            <p:nvPr/>
          </p:nvCxnSpPr>
          <p:spPr>
            <a:xfrm flipH="1">
              <a:off x="7511382" y="2833753"/>
              <a:ext cx="0" cy="3329817"/>
            </a:xfrm>
            <a:prstGeom prst="line">
              <a:avLst/>
            </a:prstGeom>
            <a:ln>
              <a:solidFill>
                <a:srgbClr val="7A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Isosceles Triangle 72"/>
            <p:cNvSpPr/>
            <p:nvPr/>
          </p:nvSpPr>
          <p:spPr>
            <a:xfrm rot="5400000">
              <a:off x="7400032" y="4258297"/>
              <a:ext cx="482761" cy="260068"/>
            </a:xfrm>
            <a:prstGeom prst="triangle">
              <a:avLst/>
            </a:prstGeom>
            <a:solidFill>
              <a:srgbClr val="7A0000"/>
            </a:solidFill>
            <a:ln>
              <a:solidFill>
                <a:srgbClr val="7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774886" y="3627060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Champion (10%)</a:t>
            </a:r>
            <a:endParaRPr lang="en-US" sz="1200" b="1"/>
          </a:p>
        </p:txBody>
      </p:sp>
      <p:sp>
        <p:nvSpPr>
          <p:cNvPr id="78" name="TextBox 77"/>
          <p:cNvSpPr txBox="1"/>
          <p:nvPr/>
        </p:nvSpPr>
        <p:spPr>
          <a:xfrm>
            <a:off x="5265448" y="4290280"/>
            <a:ext cx="1120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Explorer (24%)</a:t>
            </a:r>
            <a:endParaRPr lang="en-US" sz="1200" b="1"/>
          </a:p>
        </p:txBody>
      </p:sp>
      <p:sp>
        <p:nvSpPr>
          <p:cNvPr id="79" name="TextBox 78"/>
          <p:cNvSpPr txBox="1"/>
          <p:nvPr/>
        </p:nvSpPr>
        <p:spPr>
          <a:xfrm>
            <a:off x="5903005" y="5289274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Balancer (18%)</a:t>
            </a:r>
            <a:endParaRPr lang="en-US" sz="1200" b="1"/>
          </a:p>
        </p:txBody>
      </p:sp>
      <p:sp>
        <p:nvSpPr>
          <p:cNvPr id="81" name="TextBox 80"/>
          <p:cNvSpPr txBox="1"/>
          <p:nvPr/>
        </p:nvSpPr>
        <p:spPr>
          <a:xfrm>
            <a:off x="4029600" y="5520651"/>
            <a:ext cx="14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mtClean="0"/>
              <a:t>Conservative (48%)</a:t>
            </a:r>
            <a:endParaRPr lang="en-US" sz="1200" b="1"/>
          </a:p>
        </p:txBody>
      </p:sp>
      <p:sp>
        <p:nvSpPr>
          <p:cNvPr id="82" name="Oval 81"/>
          <p:cNvSpPr/>
          <p:nvPr/>
        </p:nvSpPr>
        <p:spPr>
          <a:xfrm>
            <a:off x="8221411" y="3547444"/>
            <a:ext cx="274320" cy="274320"/>
          </a:xfrm>
          <a:prstGeom prst="ellipse">
            <a:avLst/>
          </a:prstGeom>
          <a:solidFill>
            <a:srgbClr val="7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chemeClr val="bg1"/>
                </a:solidFill>
              </a:rPr>
              <a:t>A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8221411" y="4309842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4" name="Oval 83"/>
          <p:cNvSpPr/>
          <p:nvPr/>
        </p:nvSpPr>
        <p:spPr>
          <a:xfrm>
            <a:off x="8221411" y="5045443"/>
            <a:ext cx="274320" cy="2743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mtClean="0">
                <a:solidFill>
                  <a:schemeClr val="tx1"/>
                </a:solidFill>
              </a:rPr>
              <a:t>C</a:t>
            </a: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8221411" y="5781771"/>
            <a:ext cx="274320" cy="27432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66" name="Oval 65"/>
          <p:cNvSpPr/>
          <p:nvPr/>
        </p:nvSpPr>
        <p:spPr>
          <a:xfrm>
            <a:off x="202531" y="367537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5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812759" y="265496"/>
            <a:ext cx="5762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prstClr val="black"/>
                </a:solidFill>
                <a:cs typeface="Lato Regular"/>
              </a:rPr>
              <a:t>Portofolio Management </a:t>
            </a:r>
            <a:r>
              <a:rPr lang="en-US" sz="1600" smtClean="0">
                <a:solidFill>
                  <a:prstClr val="black"/>
                </a:solidFill>
                <a:cs typeface="Lato Regular"/>
              </a:rPr>
              <a:t>Predict Revolving Customer</a:t>
            </a:r>
            <a:endParaRPr lang="id-ID" sz="2400" dirty="0">
              <a:solidFill>
                <a:prstClr val="black"/>
              </a:solidFill>
              <a:cs typeface="Lato Regular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817539"/>
              </p:ext>
            </p:extLst>
          </p:nvPr>
        </p:nvGraphicFramePr>
        <p:xfrm>
          <a:off x="6803539" y="1431127"/>
          <a:ext cx="4956661" cy="3140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4443">
                  <a:extLst>
                    <a:ext uri="{9D8B030D-6E8A-4147-A177-3AD203B41FA5}">
                      <a16:colId xmlns:a16="http://schemas.microsoft.com/office/drawing/2014/main" val="347906081"/>
                    </a:ext>
                  </a:extLst>
                </a:gridCol>
                <a:gridCol w="1304443">
                  <a:extLst>
                    <a:ext uri="{9D8B030D-6E8A-4147-A177-3AD203B41FA5}">
                      <a16:colId xmlns:a16="http://schemas.microsoft.com/office/drawing/2014/main" val="1959770450"/>
                    </a:ext>
                  </a:extLst>
                </a:gridCol>
                <a:gridCol w="1304443">
                  <a:extLst>
                    <a:ext uri="{9D8B030D-6E8A-4147-A177-3AD203B41FA5}">
                      <a16:colId xmlns:a16="http://schemas.microsoft.com/office/drawing/2014/main" val="2248199865"/>
                    </a:ext>
                  </a:extLst>
                </a:gridCol>
                <a:gridCol w="1043332">
                  <a:extLst>
                    <a:ext uri="{9D8B030D-6E8A-4147-A177-3AD203B41FA5}">
                      <a16:colId xmlns:a16="http://schemas.microsoft.com/office/drawing/2014/main" val="638376801"/>
                    </a:ext>
                  </a:extLst>
                </a:gridCol>
              </a:tblGrid>
              <a:tr h="628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kern="1200" baseline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 – 3 to M – 9  </a:t>
                      </a:r>
                      <a:br>
                        <a:rPr lang="en-US" sz="1200" b="0" i="0" u="none" strike="noStrike" kern="1200" baseline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200" b="0" i="0" u="none" strike="noStrike" kern="1200" baseline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(Maturity Period)</a:t>
                      </a:r>
                      <a:endParaRPr lang="en-US" sz="1200" b="0" i="0" u="none" strike="noStrike" kern="12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 – 10 to M – 11 </a:t>
                      </a:r>
                      <a:br>
                        <a:rPr lang="en-US" sz="1200" b="0" i="0" u="none" strike="noStrike" kern="1200" baseline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200" b="0" i="0" u="none" strike="noStrike" kern="1200" baseline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(Gap Period)</a:t>
                      </a:r>
                      <a:r>
                        <a:rPr lang="en-US" sz="1200" b="0" u="none" strike="noStrike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</a:rPr>
                        <a:t> </a:t>
                      </a:r>
                      <a:endParaRPr lang="en-US" sz="1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baseline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 – 12  </a:t>
                      </a:r>
                      <a:br>
                        <a:rPr lang="en-US" sz="1200" b="0" i="0" u="none" strike="noStrike" kern="1200" baseline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200" b="0" i="0" u="none" strike="noStrike" kern="1200" baseline="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(Target Period)</a:t>
                      </a:r>
                      <a:r>
                        <a:rPr lang="en-US" sz="1200" b="0" u="none" strike="noStrike" kern="120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en-US" sz="1200" b="0" i="0" u="none" strike="noStrike" kern="12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</a:rPr>
                        <a:t>Tag</a:t>
                      </a:r>
                      <a:endParaRPr lang="en-US" sz="1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385242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kern="120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 User</a:t>
                      </a:r>
                      <a:endParaRPr lang="en-US" sz="1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1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Credit Card Closed</a:t>
                      </a:r>
                      <a:endParaRPr lang="en-US" sz="1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318515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kern="120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 User</a:t>
                      </a:r>
                      <a:endParaRPr lang="en-US" sz="1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1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Transaction</a:t>
                      </a:r>
                      <a:endParaRPr lang="en-US" sz="1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132067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kern="1200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 User</a:t>
                      </a:r>
                      <a:endParaRPr lang="en-US" sz="1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1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Revolving </a:t>
                      </a:r>
                      <a:b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Balance</a:t>
                      </a:r>
                      <a:endParaRPr lang="en-US" sz="1200" b="0" i="0" u="none" strike="noStrike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+mj-lt"/>
                        </a:rPr>
                        <a:t>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506231"/>
                  </a:ext>
                </a:extLst>
              </a:tr>
              <a:tr h="6281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kern="120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 User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Have Revolving Balance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451294"/>
                  </a:ext>
                </a:extLst>
              </a:tr>
            </a:tbl>
          </a:graphicData>
        </a:graphic>
      </p:graphicFrame>
      <p:sp>
        <p:nvSpPr>
          <p:cNvPr id="153" name="TextBox 152"/>
          <p:cNvSpPr txBox="1"/>
          <p:nvPr/>
        </p:nvSpPr>
        <p:spPr>
          <a:xfrm>
            <a:off x="6768368" y="4604138"/>
            <a:ext cx="53022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mtClean="0"/>
              <a:t>Base data is CC user in 6 month period, with amount of 12k customers.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mtClean="0"/>
              <a:t>Framework </a:t>
            </a:r>
            <a:r>
              <a:rPr lang="en-US" sz="1600"/>
              <a:t>is aimed to optimize revenue from customer Credit Card interest</a:t>
            </a:r>
            <a:r>
              <a:rPr lang="en-US" sz="160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smtClean="0"/>
              <a:t>Target for prediction is customer who </a:t>
            </a:r>
            <a:r>
              <a:rPr lang="en-US" sz="1600" b="1"/>
              <a:t>Have Revolving </a:t>
            </a:r>
            <a:r>
              <a:rPr lang="en-US" sz="1600" b="1" smtClean="0"/>
              <a:t>Balance </a:t>
            </a:r>
            <a:r>
              <a:rPr lang="en-US" sz="1600" smtClean="0"/>
              <a:t>(33%), with amount of 2.5k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20" name="TextBox 19"/>
          <p:cNvSpPr txBox="1"/>
          <p:nvPr/>
        </p:nvSpPr>
        <p:spPr>
          <a:xfrm>
            <a:off x="316670" y="961856"/>
            <a:ext cx="5868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Customers status sizing after 4 Month of Maturity Period:</a:t>
            </a:r>
            <a:endParaRPr lang="en-US" sz="160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6" name="Chart 15"/>
              <p:cNvGraphicFramePr/>
              <p:nvPr>
                <p:extLst>
                  <p:ext uri="{D42A27DB-BD31-4B8C-83A1-F6EECF244321}">
                    <p14:modId xmlns:p14="http://schemas.microsoft.com/office/powerpoint/2010/main" val="3096210485"/>
                  </p:ext>
                </p:extLst>
              </p:nvPr>
            </p:nvGraphicFramePr>
            <p:xfrm>
              <a:off x="286115" y="1380326"/>
              <a:ext cx="6274609" cy="505503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6" name="Chart 1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115" y="1380326"/>
                <a:ext cx="6274609" cy="505503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/>
          <p:cNvSpPr txBox="1"/>
          <p:nvPr/>
        </p:nvSpPr>
        <p:spPr>
          <a:xfrm>
            <a:off x="1096490" y="3400012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66%</a:t>
            </a:r>
            <a:endParaRPr lang="en-US" sz="4800"/>
          </a:p>
        </p:txBody>
      </p:sp>
      <p:sp>
        <p:nvSpPr>
          <p:cNvPr id="18" name="TextBox 17"/>
          <p:cNvSpPr txBox="1"/>
          <p:nvPr/>
        </p:nvSpPr>
        <p:spPr>
          <a:xfrm>
            <a:off x="4256624" y="2569015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solidFill>
                  <a:schemeClr val="bg1"/>
                </a:solidFill>
              </a:rPr>
              <a:t>21%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3879" y="4958081"/>
            <a:ext cx="1250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/>
              <a:t>10%</a:t>
            </a:r>
            <a:endParaRPr lang="en-US" sz="4800"/>
          </a:p>
        </p:txBody>
      </p:sp>
      <p:sp>
        <p:nvSpPr>
          <p:cNvPr id="21" name="TextBox 20"/>
          <p:cNvSpPr txBox="1"/>
          <p:nvPr/>
        </p:nvSpPr>
        <p:spPr>
          <a:xfrm>
            <a:off x="5769635" y="5111970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3</a:t>
            </a:r>
            <a:r>
              <a:rPr lang="en-US" sz="2800" smtClean="0"/>
              <a:t>%</a:t>
            </a:r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3423419" y="3989879"/>
            <a:ext cx="2144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</a:rPr>
              <a:t>Have Revolving Balance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9842" y="5912141"/>
            <a:ext cx="1970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No Revolving Balance</a:t>
            </a:r>
            <a:endParaRPr lang="en-US" sz="1600"/>
          </a:p>
        </p:txBody>
      </p:sp>
      <p:sp>
        <p:nvSpPr>
          <p:cNvPr id="24" name="TextBox 23"/>
          <p:cNvSpPr txBox="1"/>
          <p:nvPr/>
        </p:nvSpPr>
        <p:spPr>
          <a:xfrm>
            <a:off x="3423419" y="5912141"/>
            <a:ext cx="1429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No Transaction</a:t>
            </a:r>
            <a:endParaRPr lang="en-US" sz="1600"/>
          </a:p>
        </p:txBody>
      </p:sp>
      <p:sp>
        <p:nvSpPr>
          <p:cNvPr id="25" name="TextBox 24"/>
          <p:cNvSpPr txBox="1"/>
          <p:nvPr/>
        </p:nvSpPr>
        <p:spPr>
          <a:xfrm>
            <a:off x="5796015" y="5918782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Close</a:t>
            </a:r>
            <a:endParaRPr lang="en-US" sz="1600"/>
          </a:p>
        </p:txBody>
      </p:sp>
      <p:grpSp>
        <p:nvGrpSpPr>
          <p:cNvPr id="26" name="Group 25"/>
          <p:cNvGrpSpPr/>
          <p:nvPr/>
        </p:nvGrpSpPr>
        <p:grpSpPr>
          <a:xfrm>
            <a:off x="16426" y="291337"/>
            <a:ext cx="717144" cy="416024"/>
            <a:chOff x="0" y="290281"/>
            <a:chExt cx="1235310" cy="689927"/>
          </a:xfrm>
        </p:grpSpPr>
        <p:sp>
          <p:nvSpPr>
            <p:cNvPr id="27" name="Flowchart: Delay 26"/>
            <p:cNvSpPr/>
            <p:nvPr/>
          </p:nvSpPr>
          <p:spPr>
            <a:xfrm>
              <a:off x="464550" y="290611"/>
              <a:ext cx="770760" cy="689597"/>
            </a:xfrm>
            <a:prstGeom prst="flowChartDelay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0" y="290281"/>
              <a:ext cx="464550" cy="689927"/>
            </a:xfrm>
            <a:prstGeom prst="rect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/>
          <p:cNvSpPr/>
          <p:nvPr/>
        </p:nvSpPr>
        <p:spPr>
          <a:xfrm>
            <a:off x="202531" y="367537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5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18868" y="2582987"/>
            <a:ext cx="1787394" cy="24353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Chart 3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2184144"/>
              </p:ext>
            </p:extLst>
          </p:nvPr>
        </p:nvGraphicFramePr>
        <p:xfrm>
          <a:off x="230238" y="2623808"/>
          <a:ext cx="6705524" cy="255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827903" y="6316716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50BD8-4D1C-1844-B24E-73AA7B7DBF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02049" y="950618"/>
            <a:ext cx="11338560" cy="274320"/>
          </a:xfrm>
          <a:prstGeom prst="roundRect">
            <a:avLst>
              <a:gd name="adj" fmla="val 918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Evaluation Result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59799" y="2190260"/>
            <a:ext cx="11338560" cy="274320"/>
          </a:xfrm>
          <a:prstGeom prst="roundRect">
            <a:avLst>
              <a:gd name="adj" fmla="val 918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20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Arial" panose="020B0604020202020204" pitchFamily="34" charset="0"/>
              </a:rPr>
              <a:t>Gain Chart Analysis:</a:t>
            </a:r>
            <a:r>
              <a:rPr lang="en-US" sz="1200" smtClean="0">
                <a:solidFill>
                  <a:sysClr val="windowText" lastClr="000000"/>
                </a:solidFill>
              </a:rPr>
              <a:t> Test Data</a:t>
            </a:r>
            <a:endParaRPr lang="en-US" sz="1200">
              <a:solidFill>
                <a:sysClr val="windowText" lastClr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584379"/>
              </p:ext>
            </p:extLst>
          </p:nvPr>
        </p:nvGraphicFramePr>
        <p:xfrm>
          <a:off x="3382826" y="1422255"/>
          <a:ext cx="8415533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071">
                  <a:extLst>
                    <a:ext uri="{9D8B030D-6E8A-4147-A177-3AD203B41FA5}">
                      <a16:colId xmlns:a16="http://schemas.microsoft.com/office/drawing/2014/main" val="780563479"/>
                    </a:ext>
                  </a:extLst>
                </a:gridCol>
                <a:gridCol w="1009864">
                  <a:extLst>
                    <a:ext uri="{9D8B030D-6E8A-4147-A177-3AD203B41FA5}">
                      <a16:colId xmlns:a16="http://schemas.microsoft.com/office/drawing/2014/main" val="3999654852"/>
                    </a:ext>
                  </a:extLst>
                </a:gridCol>
                <a:gridCol w="1009864">
                  <a:extLst>
                    <a:ext uri="{9D8B030D-6E8A-4147-A177-3AD203B41FA5}">
                      <a16:colId xmlns:a16="http://schemas.microsoft.com/office/drawing/2014/main" val="2882852926"/>
                    </a:ext>
                  </a:extLst>
                </a:gridCol>
                <a:gridCol w="1009864">
                  <a:extLst>
                    <a:ext uri="{9D8B030D-6E8A-4147-A177-3AD203B41FA5}">
                      <a16:colId xmlns:a16="http://schemas.microsoft.com/office/drawing/2014/main" val="3984107601"/>
                    </a:ext>
                  </a:extLst>
                </a:gridCol>
                <a:gridCol w="1009864">
                  <a:extLst>
                    <a:ext uri="{9D8B030D-6E8A-4147-A177-3AD203B41FA5}">
                      <a16:colId xmlns:a16="http://schemas.microsoft.com/office/drawing/2014/main" val="406387663"/>
                    </a:ext>
                  </a:extLst>
                </a:gridCol>
                <a:gridCol w="3254006">
                  <a:extLst>
                    <a:ext uri="{9D8B030D-6E8A-4147-A177-3AD203B41FA5}">
                      <a16:colId xmlns:a16="http://schemas.microsoft.com/office/drawing/2014/main" val="709577819"/>
                    </a:ext>
                  </a:extLst>
                </a:gridCol>
              </a:tblGrid>
              <a:tr h="161784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/>
                        <a:t>Parameter</a:t>
                      </a:r>
                      <a:endParaRPr lang="en-US" sz="1200"/>
                    </a:p>
                  </a:txBody>
                  <a:tcPr anchor="ctr">
                    <a:solidFill>
                      <a:srgbClr val="2F5A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Presicion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F1 Score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Decile Analysis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715232"/>
                  </a:ext>
                </a:extLst>
              </a:tr>
              <a:tr h="173853"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F5A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83%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75%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77% target is captured in top 3 decile.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515358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260409" y="2821249"/>
            <a:ext cx="26753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smtClean="0"/>
              <a:t>Model is able to capture 77% of potential leads in the top 3 Decile.</a:t>
            </a:r>
            <a:endParaRPr lang="en-US" sz="130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539184" y="3068770"/>
            <a:ext cx="1611085" cy="0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273712" y="2574482"/>
            <a:ext cx="268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Test Result Sizing</a:t>
            </a:r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459799" y="5262480"/>
            <a:ext cx="11338560" cy="274320"/>
          </a:xfrm>
          <a:prstGeom prst="roundRect">
            <a:avLst>
              <a:gd name="adj" fmla="val 918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2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anose="020B0604020202020204" pitchFamily="34" charset="0"/>
              </a:rPr>
              <a:t>Actual Monthly Simulation</a:t>
            </a:r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86427" y="5812059"/>
            <a:ext cx="1868637" cy="702194"/>
            <a:chOff x="471408" y="5779305"/>
            <a:chExt cx="1868637" cy="702194"/>
          </a:xfrm>
        </p:grpSpPr>
        <p:sp>
          <p:nvSpPr>
            <p:cNvPr id="53" name="Rounded Rectangle 52"/>
            <p:cNvSpPr/>
            <p:nvPr/>
          </p:nvSpPr>
          <p:spPr>
            <a:xfrm>
              <a:off x="471408" y="5779305"/>
              <a:ext cx="1868637" cy="702194"/>
            </a:xfrm>
            <a:prstGeom prst="roundRect">
              <a:avLst>
                <a:gd name="adj" fmla="val 9835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7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7740" y="5858654"/>
              <a:ext cx="13223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Base New CC User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03849" y="6066326"/>
              <a:ext cx="693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/>
                <a:t>12k </a:t>
              </a:r>
              <a:endParaRPr lang="en-US" b="1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302728" y="5817309"/>
            <a:ext cx="1996684" cy="702195"/>
            <a:chOff x="8026694" y="5838605"/>
            <a:chExt cx="1996684" cy="702195"/>
          </a:xfrm>
        </p:grpSpPr>
        <p:sp>
          <p:nvSpPr>
            <p:cNvPr id="68" name="Rounded Rectangle 67"/>
            <p:cNvSpPr/>
            <p:nvPr/>
          </p:nvSpPr>
          <p:spPr>
            <a:xfrm>
              <a:off x="8026694" y="5838605"/>
              <a:ext cx="1996684" cy="702195"/>
            </a:xfrm>
            <a:prstGeom prst="roundRect">
              <a:avLst>
                <a:gd name="adj" fmla="val 9835"/>
              </a:avLst>
            </a:prstGeom>
            <a:solidFill>
              <a:srgbClr val="2F5A78"/>
            </a:solidFill>
            <a:ln>
              <a:solidFill>
                <a:srgbClr val="2F5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099506" y="6018424"/>
              <a:ext cx="1872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solidFill>
                    <a:schemeClr val="bg1"/>
                  </a:solidFill>
                </a:rPr>
                <a:t>Potential Leads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Arrow Connector 70"/>
          <p:cNvCxnSpPr/>
          <p:nvPr/>
        </p:nvCxnSpPr>
        <p:spPr>
          <a:xfrm>
            <a:off x="8596849" y="6153434"/>
            <a:ext cx="457200" cy="0"/>
          </a:xfrm>
          <a:prstGeom prst="straightConnector1">
            <a:avLst/>
          </a:prstGeom>
          <a:ln w="38100">
            <a:solidFill>
              <a:srgbClr val="2F5A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334610" y="3003847"/>
            <a:ext cx="4196552" cy="2014532"/>
            <a:chOff x="7334610" y="3003847"/>
            <a:chExt cx="4325481" cy="2184958"/>
          </a:xfrm>
        </p:grpSpPr>
        <p:grpSp>
          <p:nvGrpSpPr>
            <p:cNvPr id="3" name="Group 2"/>
            <p:cNvGrpSpPr/>
            <p:nvPr/>
          </p:nvGrpSpPr>
          <p:grpSpPr>
            <a:xfrm>
              <a:off x="7334610" y="3003847"/>
              <a:ext cx="1619115" cy="656920"/>
              <a:chOff x="2167957" y="5872335"/>
              <a:chExt cx="1619115" cy="65692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2167957" y="5872335"/>
                <a:ext cx="1619115" cy="653435"/>
              </a:xfrm>
              <a:prstGeom prst="roundRect">
                <a:avLst>
                  <a:gd name="adj" fmla="val 9835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7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310991" y="5911852"/>
                <a:ext cx="1365951" cy="3004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mtClean="0"/>
                  <a:t>Base New CC User</a:t>
                </a:r>
                <a:endParaRPr lang="en-US" sz="120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670800" y="6128678"/>
                <a:ext cx="646331" cy="400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/>
                  <a:t>5</a:t>
                </a:r>
                <a:r>
                  <a:rPr lang="en-US" b="1" smtClean="0"/>
                  <a:t>k</a:t>
                </a:r>
                <a:endParaRPr lang="en-US" b="1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8192862" y="3802261"/>
              <a:ext cx="2297826" cy="654020"/>
              <a:chOff x="4157576" y="5875946"/>
              <a:chExt cx="2297826" cy="654020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4157576" y="5875946"/>
                <a:ext cx="2297826" cy="653435"/>
              </a:xfrm>
              <a:prstGeom prst="roundRect">
                <a:avLst>
                  <a:gd name="adj" fmla="val 9835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7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456147" y="5914244"/>
                <a:ext cx="1704529" cy="300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mtClean="0"/>
                  <a:t>Have Revolving Balance</a:t>
                </a:r>
                <a:endParaRPr lang="en-US" sz="12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985243" y="6129389"/>
                <a:ext cx="646331" cy="400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mtClean="0"/>
                  <a:t>240</a:t>
                </a:r>
                <a:endParaRPr lang="en-US" b="1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9442386" y="4535370"/>
              <a:ext cx="2217705" cy="653435"/>
              <a:chOff x="6693355" y="5875946"/>
              <a:chExt cx="2217705" cy="653435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6693355" y="5875946"/>
                <a:ext cx="2217705" cy="653435"/>
              </a:xfrm>
              <a:prstGeom prst="roundRect">
                <a:avLst>
                  <a:gd name="adj" fmla="val 9835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7A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767909" y="5911852"/>
                <a:ext cx="21431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/>
                  <a:t>Captured </a:t>
                </a:r>
                <a:r>
                  <a:rPr lang="en-US" sz="1200" smtClean="0"/>
                  <a:t>in Model Top 3 Decile</a:t>
                </a:r>
                <a:endParaRPr lang="en-US" sz="120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7516307" y="6126997"/>
                <a:ext cx="646331" cy="400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smtClean="0"/>
                  <a:t>184</a:t>
                </a:r>
                <a:endParaRPr lang="en-US" b="1"/>
              </a:p>
            </p:txBody>
          </p:sp>
        </p:grpSp>
        <p:sp>
          <p:nvSpPr>
            <p:cNvPr id="8" name="Bent Arrow 7"/>
            <p:cNvSpPr/>
            <p:nvPr/>
          </p:nvSpPr>
          <p:spPr>
            <a:xfrm rot="5400000">
              <a:off x="9120095" y="3227166"/>
              <a:ext cx="443358" cy="399811"/>
            </a:xfrm>
            <a:prstGeom prst="bentArrow">
              <a:avLst/>
            </a:prstGeom>
            <a:solidFill>
              <a:srgbClr val="2F5A78"/>
            </a:solidFill>
            <a:ln>
              <a:solidFill>
                <a:srgbClr val="2F5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Bent Arrow 71"/>
            <p:cNvSpPr/>
            <p:nvPr/>
          </p:nvSpPr>
          <p:spPr>
            <a:xfrm rot="5400000">
              <a:off x="10607897" y="4031408"/>
              <a:ext cx="443358" cy="399811"/>
            </a:xfrm>
            <a:prstGeom prst="bentArrow">
              <a:avLst/>
            </a:prstGeom>
            <a:solidFill>
              <a:srgbClr val="2F5A78"/>
            </a:solidFill>
            <a:ln>
              <a:solidFill>
                <a:srgbClr val="2F5A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73" name="Straight Arrow Connector 72"/>
          <p:cNvCxnSpPr/>
          <p:nvPr/>
        </p:nvCxnSpPr>
        <p:spPr>
          <a:xfrm>
            <a:off x="5514843" y="6160803"/>
            <a:ext cx="457200" cy="0"/>
          </a:xfrm>
          <a:prstGeom prst="straightConnector1">
            <a:avLst/>
          </a:prstGeom>
          <a:ln w="38100">
            <a:solidFill>
              <a:srgbClr val="2F5A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6189526" y="5812059"/>
            <a:ext cx="2212440" cy="702194"/>
            <a:chOff x="2047969" y="7579955"/>
            <a:chExt cx="2212440" cy="702194"/>
          </a:xfrm>
        </p:grpSpPr>
        <p:sp>
          <p:nvSpPr>
            <p:cNvPr id="56" name="Rounded Rectangle 55"/>
            <p:cNvSpPr/>
            <p:nvPr/>
          </p:nvSpPr>
          <p:spPr>
            <a:xfrm>
              <a:off x="2047969" y="7579955"/>
              <a:ext cx="2212440" cy="702194"/>
            </a:xfrm>
            <a:prstGeom prst="roundRect">
              <a:avLst>
                <a:gd name="adj" fmla="val 9835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7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17258" y="7639001"/>
              <a:ext cx="2143151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Captured </a:t>
              </a:r>
              <a:r>
                <a:rPr lang="en-US" sz="1200" smtClean="0"/>
                <a:t>in Model Top 3 Decile</a:t>
              </a:r>
              <a:endParaRPr lang="en-US" sz="120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62872" y="7869680"/>
              <a:ext cx="903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/>
                <a:t>1,925</a:t>
              </a:r>
              <a:endParaRPr lang="en-US" b="1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812759" y="265496"/>
            <a:ext cx="6261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solidFill>
                  <a:prstClr val="black"/>
                </a:solidFill>
                <a:cs typeface="Lato Regular"/>
              </a:rPr>
              <a:t>Predict Revolving Customer - Model Evaluation</a:t>
            </a:r>
            <a:endParaRPr lang="id-ID" sz="3600" b="1" dirty="0">
              <a:solidFill>
                <a:prstClr val="black"/>
              </a:solidFill>
              <a:cs typeface="Lato Regula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6426" y="291337"/>
            <a:ext cx="717144" cy="416024"/>
            <a:chOff x="0" y="290281"/>
            <a:chExt cx="1235310" cy="689927"/>
          </a:xfrm>
        </p:grpSpPr>
        <p:sp>
          <p:nvSpPr>
            <p:cNvPr id="60" name="Flowchart: Delay 59"/>
            <p:cNvSpPr/>
            <p:nvPr/>
          </p:nvSpPr>
          <p:spPr>
            <a:xfrm>
              <a:off x="464550" y="290611"/>
              <a:ext cx="770760" cy="689597"/>
            </a:xfrm>
            <a:prstGeom prst="flowChartDelay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0" y="290281"/>
              <a:ext cx="464550" cy="689927"/>
            </a:xfrm>
            <a:prstGeom prst="rect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Oval 63"/>
          <p:cNvSpPr/>
          <p:nvPr/>
        </p:nvSpPr>
        <p:spPr>
          <a:xfrm>
            <a:off x="202531" y="367537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861" y="1406427"/>
            <a:ext cx="2426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Used Model: XG Boost</a:t>
            </a:r>
          </a:p>
          <a:p>
            <a:r>
              <a:rPr lang="en-US" sz="1600"/>
              <a:t>Train &amp; Test Split = 0.8 : </a:t>
            </a:r>
            <a:r>
              <a:rPr lang="en-US" sz="1600" smtClean="0"/>
              <a:t>0.2</a:t>
            </a:r>
            <a:endParaRPr lang="en-US" sz="160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504943" y="6160803"/>
            <a:ext cx="457200" cy="0"/>
          </a:xfrm>
          <a:prstGeom prst="straightConnector1">
            <a:avLst/>
          </a:prstGeom>
          <a:ln w="38100">
            <a:solidFill>
              <a:srgbClr val="2F5A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3103426" y="5812059"/>
            <a:ext cx="2212440" cy="702194"/>
            <a:chOff x="2047969" y="7579955"/>
            <a:chExt cx="2212440" cy="702194"/>
          </a:xfrm>
        </p:grpSpPr>
        <p:sp>
          <p:nvSpPr>
            <p:cNvPr id="70" name="Rounded Rectangle 69"/>
            <p:cNvSpPr/>
            <p:nvPr/>
          </p:nvSpPr>
          <p:spPr>
            <a:xfrm>
              <a:off x="2047969" y="7579955"/>
              <a:ext cx="2212440" cy="702194"/>
            </a:xfrm>
            <a:prstGeom prst="roundRect">
              <a:avLst>
                <a:gd name="adj" fmla="val 9835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7A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61973" y="7639001"/>
              <a:ext cx="1653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Have Revolving Balance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662872" y="7869680"/>
              <a:ext cx="903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/>
                <a:t>2.5k</a:t>
              </a: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718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827903" y="6316716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150BD8-4D1C-1844-B24E-73AA7B7DBF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2759" y="265496"/>
            <a:ext cx="2734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mtClean="0">
                <a:solidFill>
                  <a:prstClr val="black"/>
                </a:solidFill>
                <a:cs typeface="Lato Regular"/>
              </a:rPr>
              <a:t>Revenue Simulation</a:t>
            </a:r>
            <a:endParaRPr lang="id-ID" sz="3600" b="1" dirty="0">
              <a:solidFill>
                <a:prstClr val="black"/>
              </a:solidFill>
              <a:cs typeface="Lato Regular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6426" y="291337"/>
            <a:ext cx="717144" cy="416024"/>
            <a:chOff x="0" y="290281"/>
            <a:chExt cx="1235310" cy="689927"/>
          </a:xfrm>
        </p:grpSpPr>
        <p:sp>
          <p:nvSpPr>
            <p:cNvPr id="60" name="Flowchart: Delay 59"/>
            <p:cNvSpPr/>
            <p:nvPr/>
          </p:nvSpPr>
          <p:spPr>
            <a:xfrm>
              <a:off x="464550" y="290611"/>
              <a:ext cx="770760" cy="689597"/>
            </a:xfrm>
            <a:prstGeom prst="flowChartDelay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0" y="290281"/>
              <a:ext cx="464550" cy="689927"/>
            </a:xfrm>
            <a:prstGeom prst="rect">
              <a:avLst/>
            </a:prstGeom>
            <a:solidFill>
              <a:srgbClr val="710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Oval 63"/>
          <p:cNvSpPr/>
          <p:nvPr/>
        </p:nvSpPr>
        <p:spPr>
          <a:xfrm>
            <a:off x="202531" y="367537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32991"/>
              </p:ext>
            </p:extLst>
          </p:nvPr>
        </p:nvGraphicFramePr>
        <p:xfrm>
          <a:off x="509842" y="1004888"/>
          <a:ext cx="11170230" cy="31217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1152">
                  <a:extLst>
                    <a:ext uri="{9D8B030D-6E8A-4147-A177-3AD203B41FA5}">
                      <a16:colId xmlns:a16="http://schemas.microsoft.com/office/drawing/2014/main" val="377271760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96235004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79637135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270792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16862132"/>
                    </a:ext>
                  </a:extLst>
                </a:gridCol>
                <a:gridCol w="1295398">
                  <a:extLst>
                    <a:ext uri="{9D8B030D-6E8A-4147-A177-3AD203B41FA5}">
                      <a16:colId xmlns:a16="http://schemas.microsoft.com/office/drawing/2014/main" val="223057956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Remarks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Customer RFM Model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Total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994858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Champion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Explorer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Balancer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Concervative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681921"/>
                  </a:ext>
                </a:extLst>
              </a:tr>
              <a:tr h="4336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Top Merchant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smtClean="0">
                          <a:solidFill>
                            <a:schemeClr val="bg1"/>
                          </a:solidFill>
                          <a:latin typeface="+mj-lt"/>
                        </a:rPr>
                        <a:t>Housing, Travel, Automotive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Travel, Automotive, Restaurant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Shopping, Restaurant, E-Commerce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Shopping, E-Commerce, Groceries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268415"/>
                  </a:ext>
                </a:extLst>
              </a:tr>
              <a:tr h="4336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Number of Leads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770 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481 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385 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289 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1,925 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877452"/>
                  </a:ext>
                </a:extLst>
              </a:tr>
              <a:tr h="4336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Avg. Sales Volume*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20</a:t>
                      </a:r>
                      <a:r>
                        <a:rPr lang="en-US" sz="1600" b="0" i="0" u="none" strike="noStrike" baseline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Mio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1600" b="0" i="0" u="none" strike="noStrike" kern="1200" baseline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Mio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6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Mio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16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Mio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622542"/>
                  </a:ext>
                </a:extLst>
              </a:tr>
              <a:tr h="4336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Avg. Customer Interest Rate**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18%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15%</a:t>
                      </a:r>
                      <a:endParaRPr lang="en-US" sz="16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10%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8%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780431"/>
                  </a:ext>
                </a:extLst>
              </a:tr>
              <a:tr h="4726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Revenue Calculation***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2.7 Bio</a:t>
                      </a:r>
                      <a:endParaRPr lang="en-US" sz="1600" b="0" i="0" u="none" strike="noStrike" kern="120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1.1 Bio</a:t>
                      </a:r>
                      <a:endParaRPr lang="en-US" sz="1600" b="0" i="0" u="none" strike="noStrike" kern="120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385 Mio</a:t>
                      </a:r>
                      <a:endParaRPr lang="en-US" sz="16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115.6 Mio</a:t>
                      </a:r>
                      <a:endParaRPr lang="en-US" sz="1600" b="0" i="0" u="none" strike="noStrike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4.4 Bio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A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367287"/>
                  </a:ext>
                </a:extLst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509842" y="4894085"/>
            <a:ext cx="2563558" cy="502321"/>
            <a:chOff x="509842" y="4971379"/>
            <a:chExt cx="1174386" cy="546220"/>
          </a:xfrm>
        </p:grpSpPr>
        <p:sp>
          <p:nvSpPr>
            <p:cNvPr id="23" name="Rectangle 22"/>
            <p:cNvSpPr/>
            <p:nvPr/>
          </p:nvSpPr>
          <p:spPr>
            <a:xfrm>
              <a:off x="509842" y="4971379"/>
              <a:ext cx="1174386" cy="546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9270" y="5042360"/>
              <a:ext cx="950658" cy="40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/>
                <a:t>Next Action Plan</a:t>
              </a:r>
              <a:endParaRPr lang="en-US" b="1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80690" y="5601535"/>
            <a:ext cx="11204613" cy="813465"/>
            <a:chOff x="680690" y="5508324"/>
            <a:chExt cx="11204613" cy="81346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25949" y="5508324"/>
              <a:ext cx="789984" cy="813465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680690" y="5573545"/>
              <a:ext cx="11204613" cy="683023"/>
              <a:chOff x="680690" y="5573545"/>
              <a:chExt cx="11204613" cy="683023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9270945" y="5622669"/>
                <a:ext cx="26143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/>
                  <a:t>Provide tracking for Model Result and Revenue</a:t>
                </a:r>
                <a:endParaRPr lang="en-US" sz="160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415933" y="5622669"/>
                <a:ext cx="26867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/>
                  <a:t>Coordinate with Business Team for Leads Targeting</a:t>
                </a:r>
                <a:endParaRPr lang="en-US" sz="1600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402814" y="5622669"/>
                <a:ext cx="30309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smtClean="0"/>
                  <a:t>Generate Project Documentation and Script Automation</a:t>
                </a:r>
                <a:endParaRPr lang="en-US" sz="1600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690" y="5609628"/>
                <a:ext cx="610856" cy="610856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01830" y="5573545"/>
                <a:ext cx="683023" cy="683023"/>
              </a:xfrm>
              <a:prstGeom prst="rect">
                <a:avLst/>
              </a:prstGeom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510158" y="4026944"/>
            <a:ext cx="11189369" cy="726859"/>
            <a:chOff x="509842" y="3796952"/>
            <a:chExt cx="11189369" cy="726859"/>
          </a:xfrm>
        </p:grpSpPr>
        <p:sp>
          <p:nvSpPr>
            <p:cNvPr id="12" name="Rectangle 11"/>
            <p:cNvSpPr/>
            <p:nvPr/>
          </p:nvSpPr>
          <p:spPr>
            <a:xfrm>
              <a:off x="10029458" y="4065123"/>
              <a:ext cx="683958" cy="299422"/>
            </a:xfrm>
            <a:prstGeom prst="rect">
              <a:avLst/>
            </a:prstGeom>
            <a:solidFill>
              <a:srgbClr val="7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751516" y="4051391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/>
                <a:t>= Priority</a:t>
              </a:r>
              <a:endParaRPr lang="en-US" sz="16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09842" y="4000591"/>
              <a:ext cx="34290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* Average per Customer in related Merchant</a:t>
              </a:r>
            </a:p>
            <a:p>
              <a:r>
                <a:rPr lang="en-US" sz="1400" smtClean="0"/>
                <a:t>** </a:t>
              </a:r>
              <a:r>
                <a:rPr lang="en-US" sz="1400"/>
                <a:t>Average per </a:t>
              </a:r>
              <a:r>
                <a:rPr lang="en-US" sz="1400" smtClean="0"/>
                <a:t>Customer</a:t>
              </a:r>
              <a:endParaRPr lang="en-US" sz="14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048663" y="3796952"/>
              <a:ext cx="57792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400"/>
            </a:p>
            <a:p>
              <a:r>
                <a:rPr lang="en-US" sz="1400"/>
                <a:t>*** Avg. Interest Rate x Avg. Sales Volume </a:t>
              </a:r>
              <a:r>
                <a:rPr lang="en-US" sz="1400" smtClean="0"/>
                <a:t>x Number </a:t>
              </a:r>
              <a:r>
                <a:rPr lang="en-US" sz="1400"/>
                <a:t>of Leads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37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56"/>
          <a:stretch/>
        </p:blipFill>
        <p:spPr>
          <a:xfrm>
            <a:off x="0" y="1"/>
            <a:ext cx="12192000" cy="683895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0" y="1"/>
            <a:ext cx="12192000" cy="683895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7353300" y="501650"/>
            <a:ext cx="941832" cy="939800"/>
          </a:xfrm>
          <a:prstGeom prst="ellipse">
            <a:avLst/>
          </a:prstGeom>
          <a:solidFill>
            <a:srgbClr val="7A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92800" y="609600"/>
            <a:ext cx="5549900" cy="5270500"/>
            <a:chOff x="5892800" y="609600"/>
            <a:chExt cx="5549900" cy="52705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63" t="5617" r="7396" b="45688"/>
            <a:stretch/>
          </p:blipFill>
          <p:spPr>
            <a:xfrm>
              <a:off x="7353300" y="609600"/>
              <a:ext cx="4089400" cy="396240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44" t="37731" r="31083" b="29494"/>
            <a:stretch/>
          </p:blipFill>
          <p:spPr>
            <a:xfrm>
              <a:off x="5892800" y="3213100"/>
              <a:ext cx="2666999" cy="2667000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Oval 14"/>
          <p:cNvSpPr/>
          <p:nvPr/>
        </p:nvSpPr>
        <p:spPr>
          <a:xfrm>
            <a:off x="7690779" y="5136360"/>
            <a:ext cx="941832" cy="939800"/>
          </a:xfrm>
          <a:prstGeom prst="ellipse">
            <a:avLst/>
          </a:prstGeom>
          <a:solidFill>
            <a:srgbClr val="2F5A7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3332" y="2860953"/>
            <a:ext cx="941832" cy="939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9650" y="3017040"/>
            <a:ext cx="599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solidFill>
                  <a:srgbClr val="7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US" sz="2000">
              <a:solidFill>
                <a:srgbClr val="7A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574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1616</Words>
  <Application>Microsoft Office PowerPoint</Application>
  <PresentationFormat>Widescreen</PresentationFormat>
  <Paragraphs>446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Narrow</vt:lpstr>
      <vt:lpstr>Bahnschrift</vt:lpstr>
      <vt:lpstr>Bahnschrift SemiBold</vt:lpstr>
      <vt:lpstr>Calibri</vt:lpstr>
      <vt:lpstr>Calibri Light</vt:lpstr>
      <vt:lpstr>Lato Regular</vt:lpstr>
      <vt:lpstr>Open Sans</vt:lpstr>
      <vt:lpstr>Rajdhani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Result: Top Merchant – Based on MCC</vt:lpstr>
      <vt:lpstr>Overview – Background, Proposed Solution &amp; Potential Benefits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Rayhan Nauval Narawangsa</dc:creator>
  <cp:lastModifiedBy>Muhammad Rayhan Nauval Narawangsa</cp:lastModifiedBy>
  <cp:revision>75</cp:revision>
  <dcterms:created xsi:type="dcterms:W3CDTF">2024-02-10T19:46:44Z</dcterms:created>
  <dcterms:modified xsi:type="dcterms:W3CDTF">2024-02-14T05:23:00Z</dcterms:modified>
</cp:coreProperties>
</file>